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4"/>
  </p:sldMasterIdLst>
  <p:notesMasterIdLst>
    <p:notesMasterId r:id="rId23"/>
  </p:notesMasterIdLst>
  <p:sldIdLst>
    <p:sldId id="256" r:id="rId5"/>
    <p:sldId id="257" r:id="rId6"/>
    <p:sldId id="280" r:id="rId7"/>
    <p:sldId id="264" r:id="rId8"/>
    <p:sldId id="258" r:id="rId9"/>
    <p:sldId id="261" r:id="rId10"/>
    <p:sldId id="260" r:id="rId11"/>
    <p:sldId id="263" r:id="rId12"/>
    <p:sldId id="271" r:id="rId13"/>
    <p:sldId id="265" r:id="rId14"/>
    <p:sldId id="278" r:id="rId15"/>
    <p:sldId id="267" r:id="rId16"/>
    <p:sldId id="274" r:id="rId17"/>
    <p:sldId id="282" r:id="rId18"/>
    <p:sldId id="283" r:id="rId19"/>
    <p:sldId id="281" r:id="rId20"/>
    <p:sldId id="270" r:id="rId21"/>
    <p:sldId id="277" r:id="rId2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0D3D"/>
    <a:srgbClr val="1B21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8A5968-B579-EB0D-CC16-A20C176649B3}" v="102" dt="2023-08-29T15:04:09.003"/>
    <p1510:client id="{8760889D-8D9C-46AB-B2B0-D77DA4A05EB0}" v="57" dt="2023-09-05T07:50:28.4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860" y="6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 name="Google Shape;5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eb2ae3af6a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eb2ae3af6a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01637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eb2ae3af6a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eb2ae3af6a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499944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eb2ae3af6a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eb2ae3af6a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919052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eb2ae3af6a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eb2ae3af6a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440981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eb2ae3af6a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eb2ae3af6a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86110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eb2ae3af6a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eb2ae3af6a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81728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eb2ae3af6a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eb2ae3af6a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eb2ae3af6a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eb2ae3af6a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48167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eb2ae3af6a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eb2ae3af6a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80856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eb2ae3af6a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eb2ae3af6a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eb2ae3af6a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eb2ae3af6a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eb2ae3af6a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eb2ae3af6a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eb2ae3af6a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eb2ae3af6a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637701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eb2ae3af6a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eb2ae3af6a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096475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Mine Action Area of Responsibility"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269300" y="1818025"/>
            <a:ext cx="66054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4800"/>
              <a:buFont typeface="Avenir"/>
              <a:buNone/>
              <a:defRPr sz="4800" b="1">
                <a:latin typeface="Avenir"/>
                <a:ea typeface="Avenir"/>
                <a:cs typeface="Avenir"/>
                <a:sym typeface="Avenir"/>
              </a:defRPr>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1" name="Google Shape;11;p2"/>
          <p:cNvSpPr txBox="1">
            <a:spLocks noGrp="1"/>
          </p:cNvSpPr>
          <p:nvPr>
            <p:ph type="subTitle" idx="1"/>
          </p:nvPr>
        </p:nvSpPr>
        <p:spPr>
          <a:xfrm>
            <a:off x="311700" y="38706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Font typeface="Avenir"/>
              <a:buNone/>
              <a:defRPr sz="2800">
                <a:latin typeface="Avenir"/>
                <a:ea typeface="Avenir"/>
                <a:cs typeface="Avenir"/>
                <a:sym typeface="Avenir"/>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13" name="Google Shape;13;p2"/>
          <p:cNvPicPr preferRelativeResize="0"/>
          <p:nvPr/>
        </p:nvPicPr>
        <p:blipFill>
          <a:blip r:embed="rId3">
            <a:alphaModFix/>
          </a:blip>
          <a:stretch>
            <a:fillRect/>
          </a:stretch>
        </p:blipFill>
        <p:spPr>
          <a:xfrm>
            <a:off x="3688077" y="898475"/>
            <a:ext cx="1767850" cy="11782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5"/>
        <p:cNvGrpSpPr/>
        <p:nvPr/>
      </p:nvGrpSpPr>
      <p:grpSpPr>
        <a:xfrm>
          <a:off x="0" y="0"/>
          <a:ext cx="0" cy="0"/>
          <a:chOff x="0" y="0"/>
          <a:chExt cx="0" cy="0"/>
        </a:xfrm>
      </p:grpSpPr>
      <p:sp>
        <p:nvSpPr>
          <p:cNvPr id="46" name="Google Shape;46;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7" name="Google Shape;47;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8" name="Google Shape;48;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
        <p:nvSpPr>
          <p:cNvPr id="50" name="Google Shape;50;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9" name="Google Shape;19;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3" name="Google Shape;23;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1" name="Google Shape;3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9" name="Google Shape;39;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0" name="Google Shape;40;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1" name="Google Shape;41;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2"/>
        <p:cNvGrpSpPr/>
        <p:nvPr/>
      </p:nvGrpSpPr>
      <p:grpSpPr>
        <a:xfrm>
          <a:off x="0" y="0"/>
          <a:ext cx="0" cy="0"/>
          <a:chOff x="0" y="0"/>
          <a:chExt cx="0" cy="0"/>
        </a:xfrm>
      </p:grpSpPr>
      <p:sp>
        <p:nvSpPr>
          <p:cNvPr id="43" name="Google Shape;43;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4" name="Google Shape;4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Font typeface="Avenir"/>
              <a:buNone/>
              <a:defRPr sz="2800" b="1">
                <a:solidFill>
                  <a:schemeClr val="dk1"/>
                </a:solidFill>
                <a:latin typeface="Avenir"/>
                <a:ea typeface="Avenir"/>
                <a:cs typeface="Avenir"/>
                <a:sym typeface="Avenir"/>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Avenir"/>
              <a:buChar char="●"/>
              <a:defRPr sz="1800">
                <a:solidFill>
                  <a:schemeClr val="dk2"/>
                </a:solidFill>
                <a:latin typeface="Avenir"/>
                <a:ea typeface="Avenir"/>
                <a:cs typeface="Avenir"/>
                <a:sym typeface="Avenir"/>
              </a:defRPr>
            </a:lvl1pPr>
            <a:lvl2pPr marL="914400" lvl="1" indent="-317500">
              <a:lnSpc>
                <a:spcPct val="115000"/>
              </a:lnSpc>
              <a:spcBef>
                <a:spcPts val="0"/>
              </a:spcBef>
              <a:spcAft>
                <a:spcPts val="0"/>
              </a:spcAft>
              <a:buClr>
                <a:schemeClr val="dk2"/>
              </a:buClr>
              <a:buSzPts val="1400"/>
              <a:buFont typeface="Avenir"/>
              <a:buChar char="○"/>
              <a:defRPr>
                <a:solidFill>
                  <a:schemeClr val="dk2"/>
                </a:solidFill>
                <a:latin typeface="Avenir"/>
                <a:ea typeface="Avenir"/>
                <a:cs typeface="Avenir"/>
                <a:sym typeface="Avenir"/>
              </a:defRPr>
            </a:lvl2pPr>
            <a:lvl3pPr marL="1371600" lvl="2" indent="-317500">
              <a:lnSpc>
                <a:spcPct val="115000"/>
              </a:lnSpc>
              <a:spcBef>
                <a:spcPts val="0"/>
              </a:spcBef>
              <a:spcAft>
                <a:spcPts val="0"/>
              </a:spcAft>
              <a:buClr>
                <a:schemeClr val="dk2"/>
              </a:buClr>
              <a:buSzPts val="1400"/>
              <a:buFont typeface="Avenir"/>
              <a:buChar char="■"/>
              <a:defRPr>
                <a:solidFill>
                  <a:schemeClr val="dk2"/>
                </a:solidFill>
                <a:latin typeface="Avenir"/>
                <a:ea typeface="Avenir"/>
                <a:cs typeface="Avenir"/>
                <a:sym typeface="Avenir"/>
              </a:defRPr>
            </a:lvl3pPr>
            <a:lvl4pPr marL="1828800" lvl="3" indent="-317500">
              <a:lnSpc>
                <a:spcPct val="115000"/>
              </a:lnSpc>
              <a:spcBef>
                <a:spcPts val="0"/>
              </a:spcBef>
              <a:spcAft>
                <a:spcPts val="0"/>
              </a:spcAft>
              <a:buClr>
                <a:schemeClr val="dk2"/>
              </a:buClr>
              <a:buSzPts val="1400"/>
              <a:buFont typeface="Avenir"/>
              <a:buChar char="●"/>
              <a:defRPr>
                <a:solidFill>
                  <a:schemeClr val="dk2"/>
                </a:solidFill>
                <a:latin typeface="Avenir"/>
                <a:ea typeface="Avenir"/>
                <a:cs typeface="Avenir"/>
                <a:sym typeface="Avenir"/>
              </a:defRPr>
            </a:lvl4pPr>
            <a:lvl5pPr marL="2286000" lvl="4" indent="-317500">
              <a:lnSpc>
                <a:spcPct val="115000"/>
              </a:lnSpc>
              <a:spcBef>
                <a:spcPts val="0"/>
              </a:spcBef>
              <a:spcAft>
                <a:spcPts val="0"/>
              </a:spcAft>
              <a:buClr>
                <a:schemeClr val="dk2"/>
              </a:buClr>
              <a:buSzPts val="1400"/>
              <a:buFont typeface="Avenir"/>
              <a:buChar char="○"/>
              <a:defRPr>
                <a:solidFill>
                  <a:schemeClr val="dk2"/>
                </a:solidFill>
                <a:latin typeface="Avenir"/>
                <a:ea typeface="Avenir"/>
                <a:cs typeface="Avenir"/>
                <a:sym typeface="Avenir"/>
              </a:defRPr>
            </a:lvl5pPr>
            <a:lvl6pPr marL="2743200" lvl="5" indent="-317500">
              <a:lnSpc>
                <a:spcPct val="115000"/>
              </a:lnSpc>
              <a:spcBef>
                <a:spcPts val="0"/>
              </a:spcBef>
              <a:spcAft>
                <a:spcPts val="0"/>
              </a:spcAft>
              <a:buClr>
                <a:schemeClr val="dk2"/>
              </a:buClr>
              <a:buSzPts val="1400"/>
              <a:buFont typeface="Avenir"/>
              <a:buChar char="■"/>
              <a:defRPr>
                <a:solidFill>
                  <a:schemeClr val="dk2"/>
                </a:solidFill>
                <a:latin typeface="Avenir"/>
                <a:ea typeface="Avenir"/>
                <a:cs typeface="Avenir"/>
                <a:sym typeface="Avenir"/>
              </a:defRPr>
            </a:lvl6pPr>
            <a:lvl7pPr marL="3200400" lvl="6" indent="-317500">
              <a:lnSpc>
                <a:spcPct val="115000"/>
              </a:lnSpc>
              <a:spcBef>
                <a:spcPts val="0"/>
              </a:spcBef>
              <a:spcAft>
                <a:spcPts val="0"/>
              </a:spcAft>
              <a:buClr>
                <a:schemeClr val="dk2"/>
              </a:buClr>
              <a:buSzPts val="1400"/>
              <a:buFont typeface="Avenir"/>
              <a:buChar char="●"/>
              <a:defRPr>
                <a:solidFill>
                  <a:schemeClr val="dk2"/>
                </a:solidFill>
                <a:latin typeface="Avenir"/>
                <a:ea typeface="Avenir"/>
                <a:cs typeface="Avenir"/>
                <a:sym typeface="Avenir"/>
              </a:defRPr>
            </a:lvl7pPr>
            <a:lvl8pPr marL="3657600" lvl="7" indent="-317500">
              <a:lnSpc>
                <a:spcPct val="115000"/>
              </a:lnSpc>
              <a:spcBef>
                <a:spcPts val="0"/>
              </a:spcBef>
              <a:spcAft>
                <a:spcPts val="0"/>
              </a:spcAft>
              <a:buClr>
                <a:schemeClr val="dk2"/>
              </a:buClr>
              <a:buSzPts val="1400"/>
              <a:buFont typeface="Avenir"/>
              <a:buChar char="○"/>
              <a:defRPr>
                <a:solidFill>
                  <a:schemeClr val="dk2"/>
                </a:solidFill>
                <a:latin typeface="Avenir"/>
                <a:ea typeface="Avenir"/>
                <a:cs typeface="Avenir"/>
                <a:sym typeface="Avenir"/>
              </a:defRPr>
            </a:lvl8pPr>
            <a:lvl9pPr marL="4114800" lvl="8" indent="-317500">
              <a:lnSpc>
                <a:spcPct val="115000"/>
              </a:lnSpc>
              <a:spcBef>
                <a:spcPts val="0"/>
              </a:spcBef>
              <a:spcAft>
                <a:spcPts val="0"/>
              </a:spcAft>
              <a:buClr>
                <a:schemeClr val="dk2"/>
              </a:buClr>
              <a:buSzPts val="1400"/>
              <a:buFont typeface="Avenir"/>
              <a:buChar char="■"/>
              <a:defRPr>
                <a:solidFill>
                  <a:schemeClr val="dk2"/>
                </a:solidFill>
                <a:latin typeface="Avenir"/>
                <a:ea typeface="Avenir"/>
                <a:cs typeface="Avenir"/>
                <a:sym typeface="Avenir"/>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0.png"/><Relationship Id="rId7"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13.png"/><Relationship Id="rId4" Type="http://schemas.openxmlformats.org/officeDocument/2006/relationships/image" Target="../media/image15.png"/><Relationship Id="rId9"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interagencystandingcommittee.org/working-group/united-nations-general-assembly-resolution-46182"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hyperlink" Target="https://interagencystandingcommittee.org/emergency-relief-coordinator" TargetMode="External"/><Relationship Id="rId4" Type="http://schemas.openxmlformats.org/officeDocument/2006/relationships/hyperlink" Target="https://interagencystandingcommittee.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p13"/>
          <p:cNvSpPr txBox="1">
            <a:spLocks noGrp="1"/>
          </p:cNvSpPr>
          <p:nvPr>
            <p:ph type="ctrTitle"/>
          </p:nvPr>
        </p:nvSpPr>
        <p:spPr>
          <a:xfrm>
            <a:off x="1445146" y="2466560"/>
            <a:ext cx="6253708" cy="1120200"/>
          </a:xfrm>
          <a:prstGeom prst="rect">
            <a:avLst/>
          </a:prstGeom>
        </p:spPr>
        <p:txBody>
          <a:bodyPr spcFirstLastPara="1" wrap="square" lIns="91425" tIns="91425" rIns="91425" bIns="91425" anchor="b" anchorCtr="0">
            <a:noAutofit/>
          </a:bodyPr>
          <a:lstStyle/>
          <a:p>
            <a:r>
              <a:rPr lang="en-US" sz="3600" b="0"/>
              <a:t>Mine Action in the Humanitarian Cluster System</a:t>
            </a:r>
          </a:p>
        </p:txBody>
      </p:sp>
      <p:sp>
        <p:nvSpPr>
          <p:cNvPr id="56" name="Google Shape;56;p13"/>
          <p:cNvSpPr txBox="1">
            <a:spLocks noGrp="1"/>
          </p:cNvSpPr>
          <p:nvPr>
            <p:ph type="subTitle" idx="1"/>
          </p:nvPr>
        </p:nvSpPr>
        <p:spPr>
          <a:xfrm>
            <a:off x="311700" y="3870625"/>
            <a:ext cx="8520600" cy="792600"/>
          </a:xfrm>
          <a:prstGeom prst="rect">
            <a:avLst/>
          </a:prstGeom>
        </p:spPr>
        <p:txBody>
          <a:bodyPr spcFirstLastPara="1" wrap="square" lIns="91425" tIns="91425" rIns="91425" bIns="91425" anchor="t" anchorCtr="0">
            <a:normAutofit/>
          </a:bodyPr>
          <a:lstStyle/>
          <a:p>
            <a:pPr marL="0" indent="0"/>
            <a:r>
              <a:rPr lang="en-US" sz="2000" i="1"/>
              <a:t>Prepared by UNMAS Geneva Office</a:t>
            </a:r>
          </a:p>
          <a:p>
            <a:pPr marL="0" indent="0"/>
            <a:r>
              <a:rPr lang="en-US" sz="2000" i="1"/>
              <a:t>August 2023</a:t>
            </a:r>
            <a:endParaRPr sz="2000" i="1"/>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r>
              <a:rPr lang="en-US" b="0">
                <a:solidFill>
                  <a:schemeClr val="bg1"/>
                </a:solidFill>
              </a:rPr>
              <a:t>"Provider of Last Resort"</a:t>
            </a:r>
            <a:endParaRPr lang="en-US">
              <a:solidFill>
                <a:schemeClr val="bg1"/>
              </a:solidFill>
            </a:endParaRPr>
          </a:p>
        </p:txBody>
      </p:sp>
      <p:sp>
        <p:nvSpPr>
          <p:cNvPr id="68" name="Google Shape;68;p15"/>
          <p:cNvSpPr txBox="1">
            <a:spLocks noGrp="1"/>
          </p:cNvSpPr>
          <p:nvPr>
            <p:ph type="body" idx="1"/>
          </p:nvPr>
        </p:nvSpPr>
        <p:spPr>
          <a:xfrm>
            <a:off x="498737" y="1599284"/>
            <a:ext cx="7595810" cy="2429264"/>
          </a:xfrm>
          <a:prstGeom prst="rect">
            <a:avLst/>
          </a:prstGeom>
        </p:spPr>
        <p:txBody>
          <a:bodyPr spcFirstLastPara="1" wrap="square" lIns="91425" tIns="91425" rIns="91425" bIns="91425" anchor="t" anchorCtr="0">
            <a:normAutofit/>
          </a:bodyPr>
          <a:lstStyle/>
          <a:p>
            <a:pPr marL="0" indent="0">
              <a:lnSpc>
                <a:spcPct val="114999"/>
              </a:lnSpc>
              <a:buNone/>
            </a:pPr>
            <a:r>
              <a:rPr lang="en-US" sz="2000" b="1">
                <a:solidFill>
                  <a:schemeClr val="bg1"/>
                </a:solidFill>
              </a:rPr>
              <a:t>Definition</a:t>
            </a:r>
            <a:r>
              <a:rPr lang="en-US" sz="2000">
                <a:solidFill>
                  <a:schemeClr val="bg1"/>
                </a:solidFill>
              </a:rPr>
              <a:t>: where necessary, and depending on access, security and availability of funding, the provider of last resort must be ready to ensure the provision of services required to fulfil crucial gaps identified by the cluster and reflected in the HC-led HCT Humanitarian Response Plan</a:t>
            </a:r>
          </a:p>
          <a:p>
            <a:pPr marL="285750" indent="-285750">
              <a:lnSpc>
                <a:spcPct val="114999"/>
              </a:lnSpc>
            </a:pPr>
            <a:endParaRPr lang="en-US" sz="2000">
              <a:solidFill>
                <a:schemeClr val="bg1"/>
              </a:solidFill>
            </a:endParaRPr>
          </a:p>
        </p:txBody>
      </p:sp>
    </p:spTree>
    <p:extLst>
      <p:ext uri="{BB962C8B-B14F-4D97-AF65-F5344CB8AC3E}">
        <p14:creationId xmlns:p14="http://schemas.microsoft.com/office/powerpoint/2010/main" val="2419588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7"/>
        <p:cNvGrpSpPr/>
        <p:nvPr/>
      </p:nvGrpSpPr>
      <p:grpSpPr>
        <a:xfrm>
          <a:off x="0" y="0"/>
          <a:ext cx="0" cy="0"/>
          <a:chOff x="0" y="0"/>
          <a:chExt cx="0" cy="0"/>
        </a:xfrm>
      </p:grpSpPr>
      <p:sp>
        <p:nvSpPr>
          <p:cNvPr id="88" name="Google Shape;88;p18"/>
          <p:cNvSpPr txBox="1">
            <a:spLocks noGrp="1"/>
          </p:cNvSpPr>
          <p:nvPr>
            <p:ph type="body" idx="1"/>
          </p:nvPr>
        </p:nvSpPr>
        <p:spPr>
          <a:xfrm>
            <a:off x="773336" y="4208925"/>
            <a:ext cx="5998800" cy="605100"/>
          </a:xfrm>
          <a:prstGeom prst="rect">
            <a:avLst/>
          </a:prstGeom>
        </p:spPr>
        <p:txBody>
          <a:bodyPr spcFirstLastPara="1" wrap="square" lIns="91425" tIns="91425" rIns="91425" bIns="91425" anchor="ctr" anchorCtr="0">
            <a:normAutofit/>
          </a:bodyPr>
          <a:lstStyle/>
          <a:p>
            <a:pPr marL="0" indent="0"/>
            <a:r>
              <a:rPr lang="en-GB" b="1"/>
              <a:t>Members of the MA AoR</a:t>
            </a:r>
            <a:endParaRPr lang="en-US" b="1"/>
          </a:p>
        </p:txBody>
      </p:sp>
      <p:pic>
        <p:nvPicPr>
          <p:cNvPr id="2" name="Picture 2" descr="Logo, company name&#10;&#10;Description automatically generated">
            <a:extLst>
              <a:ext uri="{FF2B5EF4-FFF2-40B4-BE49-F238E27FC236}">
                <a16:creationId xmlns:a16="http://schemas.microsoft.com/office/drawing/2014/main" id="{ADC921E1-96D8-4695-9188-E987B4D06256}"/>
              </a:ext>
            </a:extLst>
          </p:cNvPr>
          <p:cNvPicPr>
            <a:picLocks noChangeAspect="1"/>
          </p:cNvPicPr>
          <p:nvPr/>
        </p:nvPicPr>
        <p:blipFill>
          <a:blip r:embed="rId4"/>
          <a:stretch>
            <a:fillRect/>
          </a:stretch>
        </p:blipFill>
        <p:spPr>
          <a:xfrm>
            <a:off x="809297" y="254570"/>
            <a:ext cx="7958958" cy="4135116"/>
          </a:xfrm>
          <a:prstGeom prst="rect">
            <a:avLst/>
          </a:prstGeom>
        </p:spPr>
      </p:pic>
    </p:spTree>
    <p:extLst>
      <p:ext uri="{BB962C8B-B14F-4D97-AF65-F5344CB8AC3E}">
        <p14:creationId xmlns:p14="http://schemas.microsoft.com/office/powerpoint/2010/main" val="42683885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9"/>
        <p:cNvGrpSpPr/>
        <p:nvPr/>
      </p:nvGrpSpPr>
      <p:grpSpPr>
        <a:xfrm>
          <a:off x="0" y="0"/>
          <a:ext cx="0" cy="0"/>
          <a:chOff x="0" y="0"/>
          <a:chExt cx="0" cy="0"/>
        </a:xfrm>
      </p:grpSpPr>
      <p:sp>
        <p:nvSpPr>
          <p:cNvPr id="80" name="Google Shape;80;p17"/>
          <p:cNvSpPr txBox="1">
            <a:spLocks noGrp="1"/>
          </p:cNvSpPr>
          <p:nvPr>
            <p:ph type="body" idx="1"/>
          </p:nvPr>
        </p:nvSpPr>
        <p:spPr>
          <a:xfrm>
            <a:off x="4762546" y="2754547"/>
            <a:ext cx="3925206" cy="1840800"/>
          </a:xfrm>
          <a:prstGeom prst="rect">
            <a:avLst/>
          </a:prstGeom>
        </p:spPr>
        <p:txBody>
          <a:bodyPr spcFirstLastPara="1" wrap="square" lIns="91425" tIns="91425" rIns="91425" bIns="91425" anchor="t" anchorCtr="0">
            <a:normAutofit/>
          </a:bodyPr>
          <a:lstStyle/>
          <a:p>
            <a:pPr algn="ctr">
              <a:lnSpc>
                <a:spcPct val="114999"/>
              </a:lnSpc>
              <a:spcAft>
                <a:spcPts val="800"/>
              </a:spcAft>
              <a:buNone/>
            </a:pPr>
            <a:r>
              <a:rPr lang="en-US" b="1">
                <a:solidFill>
                  <a:schemeClr val="bg1"/>
                </a:solidFill>
              </a:rPr>
              <a:t>Humanitarian Response Plan (HRP)</a:t>
            </a:r>
            <a:endParaRPr lang="en-US"/>
          </a:p>
          <a:p>
            <a:pPr marL="285750" indent="-285750">
              <a:lnSpc>
                <a:spcPct val="114999"/>
              </a:lnSpc>
            </a:pPr>
            <a:r>
              <a:rPr lang="en-US">
                <a:solidFill>
                  <a:schemeClr val="bg1"/>
                </a:solidFill>
              </a:rPr>
              <a:t>Articulate a shared vision by all clusters on how to address the needs of affected people and develops a strategic response plan</a:t>
            </a:r>
          </a:p>
          <a:p>
            <a:pPr marL="285750" indent="-285750">
              <a:lnSpc>
                <a:spcPct val="114999"/>
              </a:lnSpc>
            </a:pPr>
            <a:r>
              <a:rPr lang="en-US">
                <a:solidFill>
                  <a:schemeClr val="bg1"/>
                </a:solidFill>
              </a:rPr>
              <a:t>MA </a:t>
            </a:r>
            <a:r>
              <a:rPr lang="en-US" err="1">
                <a:solidFill>
                  <a:schemeClr val="bg1"/>
                </a:solidFill>
              </a:rPr>
              <a:t>AoR</a:t>
            </a:r>
            <a:r>
              <a:rPr lang="en-US">
                <a:solidFill>
                  <a:schemeClr val="bg1"/>
                </a:solidFill>
              </a:rPr>
              <a:t> coordinates the mine action response</a:t>
            </a:r>
          </a:p>
        </p:txBody>
      </p:sp>
      <p:sp>
        <p:nvSpPr>
          <p:cNvPr id="82" name="Google Shape;82;p17"/>
          <p:cNvSpPr txBox="1">
            <a:spLocks noGrp="1"/>
          </p:cNvSpPr>
          <p:nvPr>
            <p:ph type="body" idx="1"/>
          </p:nvPr>
        </p:nvSpPr>
        <p:spPr>
          <a:xfrm>
            <a:off x="495200" y="470875"/>
            <a:ext cx="3792300" cy="1840800"/>
          </a:xfrm>
          <a:prstGeom prst="rect">
            <a:avLst/>
          </a:prstGeom>
        </p:spPr>
        <p:txBody>
          <a:bodyPr spcFirstLastPara="1" wrap="square" lIns="91425" tIns="91425" rIns="91425" bIns="91425" anchor="t" anchorCtr="0">
            <a:normAutofit fontScale="92500" lnSpcReduction="10000"/>
          </a:bodyPr>
          <a:lstStyle/>
          <a:p>
            <a:pPr marL="0" indent="0" algn="ctr">
              <a:lnSpc>
                <a:spcPct val="114999"/>
              </a:lnSpc>
              <a:spcAft>
                <a:spcPts val="800"/>
              </a:spcAft>
              <a:buNone/>
            </a:pPr>
            <a:r>
              <a:rPr lang="en-US" b="1">
                <a:solidFill>
                  <a:schemeClr val="bg1"/>
                </a:solidFill>
              </a:rPr>
              <a:t>Humanitarian Needs Overview (HNO) </a:t>
            </a:r>
            <a:endParaRPr lang="en-US">
              <a:solidFill>
                <a:schemeClr val="bg1"/>
              </a:solidFill>
            </a:endParaRPr>
          </a:p>
          <a:p>
            <a:pPr marL="285750" indent="-285750">
              <a:lnSpc>
                <a:spcPct val="114999"/>
              </a:lnSpc>
            </a:pPr>
            <a:r>
              <a:rPr lang="en-US">
                <a:solidFill>
                  <a:schemeClr val="bg1"/>
                </a:solidFill>
              </a:rPr>
              <a:t>Prepared for protracted or sudden emergencies and provide a shared understanding of the crisis,</a:t>
            </a:r>
            <a:r>
              <a:rPr lang="en-US" dirty="0">
                <a:solidFill>
                  <a:schemeClr val="bg1"/>
                </a:solidFill>
              </a:rPr>
              <a:t> </a:t>
            </a:r>
            <a:r>
              <a:rPr lang="en-US">
                <a:solidFill>
                  <a:schemeClr val="bg1"/>
                </a:solidFill>
              </a:rPr>
              <a:t>the most pressing humanitarian needs and the estimated number of people who need assistance (</a:t>
            </a:r>
            <a:r>
              <a:rPr lang="en-US" err="1">
                <a:solidFill>
                  <a:schemeClr val="bg1"/>
                </a:solidFill>
              </a:rPr>
              <a:t>PiN</a:t>
            </a:r>
            <a:r>
              <a:rPr lang="en-US">
                <a:solidFill>
                  <a:schemeClr val="bg1"/>
                </a:solidFill>
              </a:rPr>
              <a:t>)</a:t>
            </a:r>
          </a:p>
          <a:p>
            <a:pPr marL="285750" indent="-285750">
              <a:lnSpc>
                <a:spcPct val="114999"/>
              </a:lnSpc>
            </a:pPr>
            <a:r>
              <a:rPr lang="en-US">
                <a:solidFill>
                  <a:schemeClr val="bg1"/>
                </a:solidFill>
              </a:rPr>
              <a:t>MA </a:t>
            </a:r>
            <a:r>
              <a:rPr lang="en-US" err="1">
                <a:solidFill>
                  <a:schemeClr val="bg1"/>
                </a:solidFill>
              </a:rPr>
              <a:t>AoR</a:t>
            </a:r>
            <a:r>
              <a:rPr lang="en-US">
                <a:solidFill>
                  <a:schemeClr val="bg1"/>
                </a:solidFill>
              </a:rPr>
              <a:t> contributes</a:t>
            </a:r>
            <a:r>
              <a:rPr lang="en-US" dirty="0">
                <a:solidFill>
                  <a:schemeClr val="bg1"/>
                </a:solidFill>
              </a:rPr>
              <a:t> to the risk</a:t>
            </a:r>
            <a:r>
              <a:rPr lang="en-US">
                <a:solidFill>
                  <a:schemeClr val="bg1"/>
                </a:solidFill>
              </a:rPr>
              <a:t> analysis</a:t>
            </a:r>
          </a:p>
        </p:txBody>
      </p:sp>
      <p:pic>
        <p:nvPicPr>
          <p:cNvPr id="2" name="Picture 2" descr="A picture containing text, person&#10;&#10;Description automatically generated">
            <a:extLst>
              <a:ext uri="{FF2B5EF4-FFF2-40B4-BE49-F238E27FC236}">
                <a16:creationId xmlns:a16="http://schemas.microsoft.com/office/drawing/2014/main" id="{5EAC48AC-1CC4-4AC7-BC74-958C3D100712}"/>
              </a:ext>
            </a:extLst>
          </p:cNvPr>
          <p:cNvPicPr>
            <a:picLocks noChangeAspect="1"/>
          </p:cNvPicPr>
          <p:nvPr/>
        </p:nvPicPr>
        <p:blipFill>
          <a:blip r:embed="rId4"/>
          <a:stretch>
            <a:fillRect/>
          </a:stretch>
        </p:blipFill>
        <p:spPr>
          <a:xfrm>
            <a:off x="311065" y="2796690"/>
            <a:ext cx="1343758" cy="1878882"/>
          </a:xfrm>
          <a:prstGeom prst="rect">
            <a:avLst/>
          </a:prstGeom>
        </p:spPr>
      </p:pic>
      <p:pic>
        <p:nvPicPr>
          <p:cNvPr id="3" name="Picture 3" descr="A picture containing text, person, outdoor&#10;&#10;Description automatically generated">
            <a:extLst>
              <a:ext uri="{FF2B5EF4-FFF2-40B4-BE49-F238E27FC236}">
                <a16:creationId xmlns:a16="http://schemas.microsoft.com/office/drawing/2014/main" id="{8AE1DCA7-D66A-4639-8975-6A1C7F42C4FB}"/>
              </a:ext>
            </a:extLst>
          </p:cNvPr>
          <p:cNvPicPr>
            <a:picLocks noChangeAspect="1"/>
          </p:cNvPicPr>
          <p:nvPr/>
        </p:nvPicPr>
        <p:blipFill>
          <a:blip r:embed="rId5"/>
          <a:stretch>
            <a:fillRect/>
          </a:stretch>
        </p:blipFill>
        <p:spPr>
          <a:xfrm>
            <a:off x="1688842" y="2788369"/>
            <a:ext cx="1397637" cy="1898872"/>
          </a:xfrm>
          <a:prstGeom prst="rect">
            <a:avLst/>
          </a:prstGeom>
        </p:spPr>
      </p:pic>
      <p:pic>
        <p:nvPicPr>
          <p:cNvPr id="4" name="Picture 4" descr="A picture containing text, person, indoor&#10;&#10;Description automatically generated">
            <a:extLst>
              <a:ext uri="{FF2B5EF4-FFF2-40B4-BE49-F238E27FC236}">
                <a16:creationId xmlns:a16="http://schemas.microsoft.com/office/drawing/2014/main" id="{C777A532-84C4-4355-8854-CB5F305EA441}"/>
              </a:ext>
            </a:extLst>
          </p:cNvPr>
          <p:cNvPicPr>
            <a:picLocks noChangeAspect="1"/>
          </p:cNvPicPr>
          <p:nvPr/>
        </p:nvPicPr>
        <p:blipFill>
          <a:blip r:embed="rId6"/>
          <a:stretch>
            <a:fillRect/>
          </a:stretch>
        </p:blipFill>
        <p:spPr>
          <a:xfrm>
            <a:off x="3144753" y="2787818"/>
            <a:ext cx="1353675" cy="1896625"/>
          </a:xfrm>
          <a:prstGeom prst="rect">
            <a:avLst/>
          </a:prstGeom>
        </p:spPr>
      </p:pic>
      <p:pic>
        <p:nvPicPr>
          <p:cNvPr id="5" name="Picture 5" descr="A picture containing text, person, group, posing&#10;&#10;Description automatically generated">
            <a:extLst>
              <a:ext uri="{FF2B5EF4-FFF2-40B4-BE49-F238E27FC236}">
                <a16:creationId xmlns:a16="http://schemas.microsoft.com/office/drawing/2014/main" id="{323B6535-44F1-4B9E-811A-645EA63D39CA}"/>
              </a:ext>
            </a:extLst>
          </p:cNvPr>
          <p:cNvPicPr>
            <a:picLocks noChangeAspect="1"/>
          </p:cNvPicPr>
          <p:nvPr/>
        </p:nvPicPr>
        <p:blipFill>
          <a:blip r:embed="rId7"/>
          <a:stretch>
            <a:fillRect/>
          </a:stretch>
        </p:blipFill>
        <p:spPr>
          <a:xfrm>
            <a:off x="4661237" y="469057"/>
            <a:ext cx="1336937" cy="1884523"/>
          </a:xfrm>
          <a:prstGeom prst="rect">
            <a:avLst/>
          </a:prstGeom>
        </p:spPr>
      </p:pic>
      <p:pic>
        <p:nvPicPr>
          <p:cNvPr id="6" name="Picture 6" descr="A picture containing text, person&#10;&#10;Description automatically generated">
            <a:extLst>
              <a:ext uri="{FF2B5EF4-FFF2-40B4-BE49-F238E27FC236}">
                <a16:creationId xmlns:a16="http://schemas.microsoft.com/office/drawing/2014/main" id="{48BCA256-B6CB-4218-A45A-0A54A9CC0101}"/>
              </a:ext>
            </a:extLst>
          </p:cNvPr>
          <p:cNvPicPr>
            <a:picLocks noChangeAspect="1"/>
          </p:cNvPicPr>
          <p:nvPr/>
        </p:nvPicPr>
        <p:blipFill>
          <a:blip r:embed="rId8"/>
          <a:stretch>
            <a:fillRect/>
          </a:stretch>
        </p:blipFill>
        <p:spPr>
          <a:xfrm>
            <a:off x="6070596" y="467126"/>
            <a:ext cx="1350580" cy="1879794"/>
          </a:xfrm>
          <a:prstGeom prst="rect">
            <a:avLst/>
          </a:prstGeom>
        </p:spPr>
      </p:pic>
      <p:pic>
        <p:nvPicPr>
          <p:cNvPr id="7" name="Picture 7">
            <a:extLst>
              <a:ext uri="{FF2B5EF4-FFF2-40B4-BE49-F238E27FC236}">
                <a16:creationId xmlns:a16="http://schemas.microsoft.com/office/drawing/2014/main" id="{05C6D756-F0B9-4554-9702-9CF43DE6B6F6}"/>
              </a:ext>
            </a:extLst>
          </p:cNvPr>
          <p:cNvPicPr>
            <a:picLocks noChangeAspect="1"/>
          </p:cNvPicPr>
          <p:nvPr/>
        </p:nvPicPr>
        <p:blipFill>
          <a:blip r:embed="rId9"/>
          <a:stretch>
            <a:fillRect/>
          </a:stretch>
        </p:blipFill>
        <p:spPr>
          <a:xfrm>
            <a:off x="7494735" y="471521"/>
            <a:ext cx="1337631" cy="1885843"/>
          </a:xfrm>
          <a:prstGeom prst="rect">
            <a:avLst/>
          </a:prstGeom>
        </p:spPr>
      </p:pic>
      <p:sp>
        <p:nvSpPr>
          <p:cNvPr id="8" name="Oval 7">
            <a:extLst>
              <a:ext uri="{FF2B5EF4-FFF2-40B4-BE49-F238E27FC236}">
                <a16:creationId xmlns:a16="http://schemas.microsoft.com/office/drawing/2014/main" id="{9809C655-6EF3-4558-B4A2-855B5D31713D}"/>
              </a:ext>
            </a:extLst>
          </p:cNvPr>
          <p:cNvSpPr/>
          <p:nvPr/>
        </p:nvSpPr>
        <p:spPr>
          <a:xfrm>
            <a:off x="4057080" y="1960018"/>
            <a:ext cx="1041615" cy="103809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Logo&#10;&#10;Description automatically generated">
            <a:extLst>
              <a:ext uri="{FF2B5EF4-FFF2-40B4-BE49-F238E27FC236}">
                <a16:creationId xmlns:a16="http://schemas.microsoft.com/office/drawing/2014/main" id="{806682F3-2005-482F-AB25-9A9C1E7C6FF4}"/>
              </a:ext>
            </a:extLst>
          </p:cNvPr>
          <p:cNvPicPr>
            <a:picLocks noChangeAspect="1"/>
          </p:cNvPicPr>
          <p:nvPr/>
        </p:nvPicPr>
        <p:blipFill>
          <a:blip r:embed="rId10"/>
          <a:stretch>
            <a:fillRect/>
          </a:stretch>
        </p:blipFill>
        <p:spPr>
          <a:xfrm>
            <a:off x="4059649" y="2123042"/>
            <a:ext cx="1067168" cy="707782"/>
          </a:xfrm>
          <a:prstGeom prst="rect">
            <a:avLst/>
          </a:prstGeom>
        </p:spPr>
      </p:pic>
    </p:spTree>
    <p:extLst>
      <p:ext uri="{BB962C8B-B14F-4D97-AF65-F5344CB8AC3E}">
        <p14:creationId xmlns:p14="http://schemas.microsoft.com/office/powerpoint/2010/main" val="27216915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7"/>
        <p:cNvGrpSpPr/>
        <p:nvPr/>
      </p:nvGrpSpPr>
      <p:grpSpPr>
        <a:xfrm>
          <a:off x="0" y="0"/>
          <a:ext cx="0" cy="0"/>
          <a:chOff x="0" y="0"/>
          <a:chExt cx="0" cy="0"/>
        </a:xfrm>
      </p:grpSpPr>
      <p:pic>
        <p:nvPicPr>
          <p:cNvPr id="2" name="Picture 2">
            <a:extLst>
              <a:ext uri="{FF2B5EF4-FFF2-40B4-BE49-F238E27FC236}">
                <a16:creationId xmlns:a16="http://schemas.microsoft.com/office/drawing/2014/main" id="{5ABFF7AE-C8C6-4436-BEEA-8DF4E00B005C}"/>
              </a:ext>
            </a:extLst>
          </p:cNvPr>
          <p:cNvPicPr>
            <a:picLocks noChangeAspect="1"/>
          </p:cNvPicPr>
          <p:nvPr/>
        </p:nvPicPr>
        <p:blipFill>
          <a:blip r:embed="rId4"/>
          <a:stretch>
            <a:fillRect/>
          </a:stretch>
        </p:blipFill>
        <p:spPr>
          <a:xfrm>
            <a:off x="945879" y="5771"/>
            <a:ext cx="7256079" cy="5138526"/>
          </a:xfrm>
          <a:prstGeom prst="rect">
            <a:avLst/>
          </a:prstGeom>
        </p:spPr>
      </p:pic>
      <p:sp>
        <p:nvSpPr>
          <p:cNvPr id="6" name="Rectangle 5">
            <a:extLst>
              <a:ext uri="{FF2B5EF4-FFF2-40B4-BE49-F238E27FC236}">
                <a16:creationId xmlns:a16="http://schemas.microsoft.com/office/drawing/2014/main" id="{BE22ADA2-FE82-4C94-BAA8-EA029799FDA0}"/>
              </a:ext>
            </a:extLst>
          </p:cNvPr>
          <p:cNvSpPr/>
          <p:nvPr/>
        </p:nvSpPr>
        <p:spPr>
          <a:xfrm>
            <a:off x="8129016" y="4226814"/>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70711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00714C0-E8F8-4280-A258-7464709A61CD}"/>
              </a:ext>
            </a:extLst>
          </p:cNvPr>
          <p:cNvSpPr>
            <a:spLocks noGrp="1"/>
          </p:cNvSpPr>
          <p:nvPr>
            <p:ph type="body" idx="1"/>
          </p:nvPr>
        </p:nvSpPr>
        <p:spPr/>
        <p:txBody>
          <a:bodyPr/>
          <a:lstStyle/>
          <a:p>
            <a:endParaRPr lang="es-ES"/>
          </a:p>
        </p:txBody>
      </p:sp>
      <p:pic>
        <p:nvPicPr>
          <p:cNvPr id="4" name="Picture 3" descr="Calendar&#10;&#10;Description automatically generated">
            <a:extLst>
              <a:ext uri="{FF2B5EF4-FFF2-40B4-BE49-F238E27FC236}">
                <a16:creationId xmlns:a16="http://schemas.microsoft.com/office/drawing/2014/main" id="{56ABD0CD-43B1-4C65-AFFA-F7340855D6D4}"/>
              </a:ext>
            </a:extLst>
          </p:cNvPr>
          <p:cNvPicPr>
            <a:picLocks noChangeAspect="1"/>
          </p:cNvPicPr>
          <p:nvPr/>
        </p:nvPicPr>
        <p:blipFill>
          <a:blip r:embed="rId2"/>
          <a:stretch>
            <a:fillRect/>
          </a:stretch>
        </p:blipFill>
        <p:spPr>
          <a:xfrm>
            <a:off x="934447" y="0"/>
            <a:ext cx="7275106" cy="5143500"/>
          </a:xfrm>
          <a:prstGeom prst="rect">
            <a:avLst/>
          </a:prstGeom>
        </p:spPr>
      </p:pic>
    </p:spTree>
    <p:extLst>
      <p:ext uri="{BB962C8B-B14F-4D97-AF65-F5344CB8AC3E}">
        <p14:creationId xmlns:p14="http://schemas.microsoft.com/office/powerpoint/2010/main" val="4060612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E12823E-0659-9911-BA17-FF7706BE72CE}"/>
              </a:ext>
            </a:extLst>
          </p:cNvPr>
          <p:cNvPicPr>
            <a:picLocks noChangeAspect="1"/>
          </p:cNvPicPr>
          <p:nvPr/>
        </p:nvPicPr>
        <p:blipFill>
          <a:blip r:embed="rId2"/>
          <a:stretch>
            <a:fillRect/>
          </a:stretch>
        </p:blipFill>
        <p:spPr>
          <a:xfrm>
            <a:off x="954741" y="0"/>
            <a:ext cx="7258449" cy="5126597"/>
          </a:xfrm>
          <a:prstGeom prst="rect">
            <a:avLst/>
          </a:prstGeom>
        </p:spPr>
      </p:pic>
    </p:spTree>
    <p:extLst>
      <p:ext uri="{BB962C8B-B14F-4D97-AF65-F5344CB8AC3E}">
        <p14:creationId xmlns:p14="http://schemas.microsoft.com/office/powerpoint/2010/main" val="34222767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C4EB548-1D5B-FF21-F058-766860DD75AD}"/>
              </a:ext>
            </a:extLst>
          </p:cNvPr>
          <p:cNvPicPr>
            <a:picLocks noChangeAspect="1"/>
          </p:cNvPicPr>
          <p:nvPr/>
        </p:nvPicPr>
        <p:blipFill>
          <a:blip r:embed="rId2"/>
          <a:stretch>
            <a:fillRect/>
          </a:stretch>
        </p:blipFill>
        <p:spPr>
          <a:xfrm>
            <a:off x="2697321" y="0"/>
            <a:ext cx="3749357" cy="5143500"/>
          </a:xfrm>
          <a:prstGeom prst="rect">
            <a:avLst/>
          </a:prstGeom>
        </p:spPr>
      </p:pic>
    </p:spTree>
    <p:extLst>
      <p:ext uri="{BB962C8B-B14F-4D97-AF65-F5344CB8AC3E}">
        <p14:creationId xmlns:p14="http://schemas.microsoft.com/office/powerpoint/2010/main" val="42860432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1683125" y="445025"/>
            <a:ext cx="7149300" cy="572700"/>
          </a:xfrm>
          <a:prstGeom prst="rect">
            <a:avLst/>
          </a:prstGeom>
        </p:spPr>
        <p:txBody>
          <a:bodyPr spcFirstLastPara="1" wrap="square" lIns="91425" tIns="91425" rIns="91425" bIns="91425" anchor="t" anchorCtr="0">
            <a:normAutofit fontScale="90000"/>
          </a:bodyPr>
          <a:lstStyle/>
          <a:p>
            <a:r>
              <a:rPr lang="en-GB"/>
              <a:t>MA AoR Strategy</a:t>
            </a:r>
            <a:endParaRPr lang="en-US"/>
          </a:p>
        </p:txBody>
      </p:sp>
      <p:sp>
        <p:nvSpPr>
          <p:cNvPr id="62" name="Google Shape;62;p14"/>
          <p:cNvSpPr txBox="1">
            <a:spLocks noGrp="1"/>
          </p:cNvSpPr>
          <p:nvPr>
            <p:ph type="body" idx="1"/>
          </p:nvPr>
        </p:nvSpPr>
        <p:spPr>
          <a:xfrm>
            <a:off x="1140691" y="1017725"/>
            <a:ext cx="7532256" cy="3919012"/>
          </a:xfrm>
          <a:prstGeom prst="rect">
            <a:avLst/>
          </a:prstGeom>
        </p:spPr>
        <p:txBody>
          <a:bodyPr spcFirstLastPara="1" wrap="square" lIns="91425" tIns="91425" rIns="91425" bIns="91425" anchor="t" anchorCtr="0">
            <a:normAutofit fontScale="92500" lnSpcReduction="20000"/>
          </a:bodyPr>
          <a:lstStyle/>
          <a:p>
            <a:pPr marL="285750" indent="-285750">
              <a:lnSpc>
                <a:spcPct val="114999"/>
              </a:lnSpc>
            </a:pPr>
            <a:r>
              <a:rPr lang="en-US" sz="2000" i="1"/>
              <a:t>Vision</a:t>
            </a:r>
            <a:r>
              <a:rPr lang="en-US" sz="2000"/>
              <a:t>: A world in which boys, girls, men and women living in humanitarian emergencies are protected from explosive hazards and where the rights of victims are recognized and respected. </a:t>
            </a:r>
          </a:p>
          <a:p>
            <a:pPr marL="285750" indent="-285750">
              <a:lnSpc>
                <a:spcPct val="114999"/>
              </a:lnSpc>
            </a:pPr>
            <a:r>
              <a:rPr lang="en-US" sz="2000" i="1"/>
              <a:t>Goals:</a:t>
            </a:r>
          </a:p>
          <a:p>
            <a:pPr indent="-187325">
              <a:lnSpc>
                <a:spcPct val="114999"/>
              </a:lnSpc>
              <a:buAutoNum type="arabicPeriod"/>
            </a:pPr>
            <a:r>
              <a:rPr lang="en-US" sz="2000"/>
              <a:t>Offer reliable coordination for humanitarian mine action in emergencies to accelerate and deliver more impactful interventions. </a:t>
            </a:r>
          </a:p>
          <a:p>
            <a:pPr indent="-187325">
              <a:lnSpc>
                <a:spcPct val="114999"/>
              </a:lnSpc>
              <a:buAutoNum type="arabicPeriod"/>
            </a:pPr>
            <a:r>
              <a:rPr lang="en-US" sz="2000"/>
              <a:t>Build and strengthen strategic partnerships. </a:t>
            </a:r>
          </a:p>
          <a:p>
            <a:pPr indent="-187325">
              <a:lnSpc>
                <a:spcPct val="114999"/>
              </a:lnSpc>
              <a:buAutoNum type="arabicPeriod"/>
            </a:pPr>
            <a:r>
              <a:rPr lang="en-US" sz="2000"/>
              <a:t>Enhance and transfer capacity: strengthen the meaningful participation, representation and leadership of local and national actors in humanitarian coordination structures. </a:t>
            </a:r>
          </a:p>
          <a:p>
            <a:pPr indent="-187325">
              <a:lnSpc>
                <a:spcPct val="114999"/>
              </a:lnSpc>
              <a:buAutoNum type="arabicPeriod"/>
            </a:pPr>
            <a:r>
              <a:rPr lang="en-US" sz="2000"/>
              <a:t>Promote equality, diversity and inclusion in operations and workforce. </a:t>
            </a:r>
          </a:p>
          <a:p>
            <a:pPr indent="-187325">
              <a:lnSpc>
                <a:spcPct val="114999"/>
              </a:lnSpc>
              <a:buAutoNum type="arabicPeriod"/>
            </a:pPr>
            <a:r>
              <a:rPr lang="en-US" sz="2000"/>
              <a:t>Contribute to sustainable solutions in collaboration with peace and development actors.</a:t>
            </a:r>
          </a:p>
          <a:p>
            <a:pPr marL="0" lvl="0" indent="0" algn="l">
              <a:lnSpc>
                <a:spcPct val="114999"/>
              </a:lnSpc>
              <a:spcBef>
                <a:spcPts val="0"/>
              </a:spcBef>
              <a:spcAft>
                <a:spcPts val="1200"/>
              </a:spcAft>
              <a:buNone/>
            </a:pPr>
            <a:endParaRPr sz="2000"/>
          </a:p>
        </p:txBody>
      </p:sp>
    </p:spTree>
    <p:extLst>
      <p:ext uri="{BB962C8B-B14F-4D97-AF65-F5344CB8AC3E}">
        <p14:creationId xmlns:p14="http://schemas.microsoft.com/office/powerpoint/2010/main" val="35525112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2"/>
        <p:cNvGrpSpPr/>
        <p:nvPr/>
      </p:nvGrpSpPr>
      <p:grpSpPr>
        <a:xfrm>
          <a:off x="0" y="0"/>
          <a:ext cx="0" cy="0"/>
          <a:chOff x="0" y="0"/>
          <a:chExt cx="0" cy="0"/>
        </a:xfrm>
      </p:grpSpPr>
      <p:pic>
        <p:nvPicPr>
          <p:cNvPr id="10" name="Picture 9">
            <a:extLst>
              <a:ext uri="{FF2B5EF4-FFF2-40B4-BE49-F238E27FC236}">
                <a16:creationId xmlns:a16="http://schemas.microsoft.com/office/drawing/2014/main" id="{A7DBA881-3FE5-BE61-93DC-6C7A42B24161}"/>
              </a:ext>
            </a:extLst>
          </p:cNvPr>
          <p:cNvPicPr>
            <a:picLocks noChangeAspect="1"/>
          </p:cNvPicPr>
          <p:nvPr/>
        </p:nvPicPr>
        <p:blipFill>
          <a:blip r:embed="rId4"/>
          <a:stretch>
            <a:fillRect/>
          </a:stretch>
        </p:blipFill>
        <p:spPr>
          <a:xfrm>
            <a:off x="1122930" y="0"/>
            <a:ext cx="6898139" cy="5143500"/>
          </a:xfrm>
          <a:prstGeom prst="rect">
            <a:avLst/>
          </a:prstGeom>
        </p:spPr>
      </p:pic>
    </p:spTree>
    <p:extLst>
      <p:ext uri="{BB962C8B-B14F-4D97-AF65-F5344CB8AC3E}">
        <p14:creationId xmlns:p14="http://schemas.microsoft.com/office/powerpoint/2010/main" val="1100370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1683125" y="445025"/>
            <a:ext cx="7149300" cy="572700"/>
          </a:xfrm>
          <a:prstGeom prst="rect">
            <a:avLst/>
          </a:prstGeom>
        </p:spPr>
        <p:txBody>
          <a:bodyPr spcFirstLastPara="1" wrap="square" lIns="91425" tIns="91425" rIns="91425" bIns="91425" anchor="t" anchorCtr="0">
            <a:normAutofit fontScale="90000"/>
          </a:bodyPr>
          <a:lstStyle/>
          <a:p>
            <a:r>
              <a:rPr lang="en-GB"/>
              <a:t>Contents</a:t>
            </a:r>
            <a:endParaRPr lang="en-US"/>
          </a:p>
        </p:txBody>
      </p:sp>
      <p:sp>
        <p:nvSpPr>
          <p:cNvPr id="62" name="Google Shape;62;p14"/>
          <p:cNvSpPr txBox="1">
            <a:spLocks noGrp="1"/>
          </p:cNvSpPr>
          <p:nvPr>
            <p:ph type="body" idx="1"/>
          </p:nvPr>
        </p:nvSpPr>
        <p:spPr>
          <a:xfrm>
            <a:off x="1683000" y="1152475"/>
            <a:ext cx="6379974" cy="3416400"/>
          </a:xfrm>
          <a:prstGeom prst="rect">
            <a:avLst/>
          </a:prstGeom>
        </p:spPr>
        <p:txBody>
          <a:bodyPr spcFirstLastPara="1" wrap="square" lIns="91425" tIns="91425" rIns="91425" bIns="91425" anchor="t" anchorCtr="0">
            <a:normAutofit fontScale="92500" lnSpcReduction="20000"/>
          </a:bodyPr>
          <a:lstStyle/>
          <a:p>
            <a:pPr marL="347345" indent="-347345">
              <a:lnSpc>
                <a:spcPct val="114999"/>
              </a:lnSpc>
              <a:buAutoNum type="arabicPeriod"/>
            </a:pPr>
            <a:r>
              <a:rPr lang="en-US"/>
              <a:t>Inter-Agency Standing Committee</a:t>
            </a:r>
          </a:p>
          <a:p>
            <a:pPr marL="342900">
              <a:lnSpc>
                <a:spcPct val="114999"/>
              </a:lnSpc>
              <a:buAutoNum type="arabicPeriod"/>
            </a:pPr>
            <a:r>
              <a:rPr lang="en-US"/>
              <a:t>Mine Action in the Humanitarian Cluster System</a:t>
            </a:r>
          </a:p>
          <a:p>
            <a:pPr marL="342900">
              <a:lnSpc>
                <a:spcPct val="114999"/>
              </a:lnSpc>
              <a:buAutoNum type="arabicPeriod"/>
            </a:pPr>
            <a:r>
              <a:rPr lang="en-US"/>
              <a:t>Global Protection Cluster</a:t>
            </a:r>
          </a:p>
          <a:p>
            <a:pPr marL="342900">
              <a:lnSpc>
                <a:spcPct val="114999"/>
              </a:lnSpc>
              <a:buFont typeface="Avenir"/>
              <a:buAutoNum type="arabicPeriod"/>
            </a:pPr>
            <a:r>
              <a:rPr lang="en-US"/>
              <a:t>IASC Reference Module for Cluster Coordination</a:t>
            </a:r>
          </a:p>
          <a:p>
            <a:pPr marL="342900">
              <a:lnSpc>
                <a:spcPct val="114999"/>
              </a:lnSpc>
              <a:buAutoNum type="arabicPeriod"/>
            </a:pPr>
            <a:r>
              <a:rPr lang="en-US"/>
              <a:t>Mine Action Area of Responsibility (Functions, Network, Mission, Work, Governance)</a:t>
            </a:r>
          </a:p>
          <a:p>
            <a:pPr marL="342900">
              <a:lnSpc>
                <a:spcPct val="114999"/>
              </a:lnSpc>
              <a:buAutoNum type="arabicPeriod"/>
            </a:pPr>
            <a:r>
              <a:rPr lang="en-GB"/>
              <a:t>GPC Strategic Framework 2020-24</a:t>
            </a:r>
          </a:p>
          <a:p>
            <a:pPr marL="342900">
              <a:lnSpc>
                <a:spcPct val="114999"/>
              </a:lnSpc>
              <a:buFont typeface="Avenir"/>
              <a:buAutoNum type="arabicPeriod"/>
            </a:pPr>
            <a:r>
              <a:rPr lang="en-GB"/>
              <a:t>Members of the MA AoR</a:t>
            </a:r>
            <a:endParaRPr lang="en-US"/>
          </a:p>
          <a:p>
            <a:pPr marL="342900">
              <a:lnSpc>
                <a:spcPct val="114999"/>
              </a:lnSpc>
              <a:buFont typeface="Avenir"/>
              <a:buAutoNum type="arabicPeriod"/>
            </a:pPr>
            <a:r>
              <a:rPr lang="en-US"/>
              <a:t>Humanitarian Needs Overviews and Response Plans</a:t>
            </a:r>
          </a:p>
          <a:p>
            <a:pPr marL="342900">
              <a:lnSpc>
                <a:spcPct val="114999"/>
              </a:lnSpc>
              <a:buAutoNum type="arabicPeriod"/>
            </a:pPr>
            <a:r>
              <a:rPr lang="en-US"/>
              <a:t>MA in HRPs in 2021, 2022, 2023</a:t>
            </a:r>
          </a:p>
          <a:p>
            <a:pPr marL="342900">
              <a:lnSpc>
                <a:spcPct val="114999"/>
              </a:lnSpc>
              <a:buAutoNum type="arabicPeriod"/>
            </a:pPr>
            <a:r>
              <a:rPr lang="en-GB"/>
              <a:t>MA AoR Strategy</a:t>
            </a:r>
            <a:endParaRPr lang="en-US"/>
          </a:p>
          <a:p>
            <a:pPr marL="342900">
              <a:lnSpc>
                <a:spcPct val="114999"/>
              </a:lnSpc>
              <a:buAutoNum type="arabicPeriod"/>
            </a:pPr>
            <a:r>
              <a:rPr lang="en-US"/>
              <a:t>GPC Website: Mine Action AoR </a:t>
            </a:r>
          </a:p>
          <a:p>
            <a:pPr marL="0" indent="0">
              <a:lnSpc>
                <a:spcPct val="114999"/>
              </a:lnSpc>
              <a:spcAft>
                <a:spcPts val="1200"/>
              </a:spcAft>
              <a:buNone/>
            </a:pP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1683125" y="445025"/>
            <a:ext cx="7149300" cy="572700"/>
          </a:xfrm>
          <a:prstGeom prst="rect">
            <a:avLst/>
          </a:prstGeom>
        </p:spPr>
        <p:txBody>
          <a:bodyPr spcFirstLastPara="1" wrap="square" lIns="91425" tIns="91425" rIns="91425" bIns="91425" anchor="t" anchorCtr="0">
            <a:normAutofit fontScale="90000"/>
          </a:bodyPr>
          <a:lstStyle/>
          <a:p>
            <a:r>
              <a:rPr lang="en-GB" b="0"/>
              <a:t>Inter-Agency Standing Committee (IASC)</a:t>
            </a:r>
            <a:endParaRPr lang="en-US"/>
          </a:p>
          <a:p>
            <a:endParaRPr lang="en-GB"/>
          </a:p>
        </p:txBody>
      </p:sp>
      <p:sp>
        <p:nvSpPr>
          <p:cNvPr id="62" name="Google Shape;62;p14"/>
          <p:cNvSpPr txBox="1">
            <a:spLocks noGrp="1"/>
          </p:cNvSpPr>
          <p:nvPr>
            <p:ph type="body" idx="1"/>
          </p:nvPr>
        </p:nvSpPr>
        <p:spPr>
          <a:xfrm>
            <a:off x="1683000" y="1152475"/>
            <a:ext cx="7149300" cy="3416400"/>
          </a:xfrm>
          <a:prstGeom prst="rect">
            <a:avLst/>
          </a:prstGeom>
        </p:spPr>
        <p:txBody>
          <a:bodyPr spcFirstLastPara="1" wrap="square" lIns="91425" tIns="91425" rIns="91425" bIns="91425" anchor="t" anchorCtr="0">
            <a:normAutofit fontScale="55000" lnSpcReduction="20000"/>
          </a:bodyPr>
          <a:lstStyle/>
          <a:p>
            <a:pPr algn="l"/>
            <a:r>
              <a:rPr lang="en-US" sz="2200" b="0" i="0">
                <a:solidFill>
                  <a:srgbClr val="4A4A4A"/>
                </a:solidFill>
                <a:effectLst/>
                <a:latin typeface="Roboto" pitchFamily="2" charset="0"/>
              </a:rPr>
              <a:t>Created by United Nations General Assembly </a:t>
            </a:r>
            <a:r>
              <a:rPr lang="en-US" sz="2200" b="0" i="0">
                <a:solidFill>
                  <a:srgbClr val="4A4A4A"/>
                </a:solidFill>
                <a:effectLst/>
                <a:latin typeface="Roboto" pitchFamily="2" charset="0"/>
                <a:hlinkClick r:id="rId3"/>
              </a:rPr>
              <a:t>resolution 46/182</a:t>
            </a:r>
            <a:r>
              <a:rPr lang="en-US" sz="2200" b="0" i="0">
                <a:solidFill>
                  <a:srgbClr val="4A4A4A"/>
                </a:solidFill>
                <a:effectLst/>
                <a:latin typeface="Roboto" pitchFamily="2" charset="0"/>
              </a:rPr>
              <a:t>  in 1991, </a:t>
            </a:r>
            <a:r>
              <a:rPr lang="en-US" sz="2200" b="1" i="0">
                <a:solidFill>
                  <a:srgbClr val="4A4A4A"/>
                </a:solidFill>
                <a:effectLst/>
                <a:latin typeface="Roboto" pitchFamily="2" charset="0"/>
              </a:rPr>
              <a:t>the Inter-Agency Standing Committee (</a:t>
            </a:r>
            <a:r>
              <a:rPr lang="en-US" sz="2200" b="1" i="0">
                <a:solidFill>
                  <a:srgbClr val="4A4A4A"/>
                </a:solidFill>
                <a:effectLst/>
                <a:latin typeface="Roboto" pitchFamily="2" charset="0"/>
                <a:hlinkClick r:id="rId4"/>
              </a:rPr>
              <a:t>IASC</a:t>
            </a:r>
            <a:r>
              <a:rPr lang="en-US" sz="2200" b="1" i="0">
                <a:solidFill>
                  <a:srgbClr val="4A4A4A"/>
                </a:solidFill>
                <a:effectLst/>
                <a:latin typeface="Roboto" pitchFamily="2" charset="0"/>
              </a:rPr>
              <a:t>) is the longest-standing humanitarian coordination forum</a:t>
            </a:r>
            <a:r>
              <a:rPr lang="en-US" sz="2200" b="0" i="0">
                <a:solidFill>
                  <a:srgbClr val="4A4A4A"/>
                </a:solidFill>
                <a:effectLst/>
                <a:latin typeface="Roboto" pitchFamily="2" charset="0"/>
              </a:rPr>
              <a:t> of the United Nations system. It brings together the executive heads of 18 organizations to formulate policy, set strategic priorities and mobilize resources in response to humanitarian crises. </a:t>
            </a:r>
          </a:p>
          <a:p>
            <a:pPr algn="l"/>
            <a:endParaRPr lang="en-US" sz="2200" b="0" i="0">
              <a:solidFill>
                <a:srgbClr val="4A4A4A"/>
              </a:solidFill>
              <a:effectLst/>
              <a:latin typeface="Roboto" pitchFamily="2" charset="0"/>
            </a:endParaRPr>
          </a:p>
          <a:p>
            <a:pPr algn="l"/>
            <a:r>
              <a:rPr lang="en-US" sz="2200" b="0" i="0">
                <a:solidFill>
                  <a:srgbClr val="4A4A4A"/>
                </a:solidFill>
                <a:effectLst/>
                <a:latin typeface="Roboto" pitchFamily="2" charset="0"/>
              </a:rPr>
              <a:t>The IASC strengthens collective humanitarian action through the implementation of a coherent, unified response. It advocates for common </a:t>
            </a:r>
            <a:r>
              <a:rPr lang="en-US" sz="2200" b="1" i="0">
                <a:solidFill>
                  <a:srgbClr val="4A4A4A"/>
                </a:solidFill>
                <a:effectLst/>
                <a:latin typeface="Roboto" pitchFamily="2" charset="0"/>
              </a:rPr>
              <a:t>humanitarian principles </a:t>
            </a:r>
            <a:r>
              <a:rPr lang="en-US" sz="2200" b="0" i="0">
                <a:solidFill>
                  <a:srgbClr val="4A4A4A"/>
                </a:solidFill>
                <a:effectLst/>
                <a:latin typeface="Roboto" pitchFamily="2" charset="0"/>
              </a:rPr>
              <a:t>and makes strategic, policy and operational decisions with a direct bearing on humanitarian operations on the ground.</a:t>
            </a:r>
          </a:p>
          <a:p>
            <a:pPr algn="l"/>
            <a:endParaRPr lang="en-US" sz="2200" b="0" i="0">
              <a:solidFill>
                <a:srgbClr val="4A4A4A"/>
              </a:solidFill>
              <a:effectLst/>
              <a:latin typeface="Roboto" pitchFamily="2" charset="0"/>
            </a:endParaRPr>
          </a:p>
          <a:p>
            <a:pPr algn="l"/>
            <a:r>
              <a:rPr lang="en-US" sz="2200" b="0" i="0">
                <a:solidFill>
                  <a:srgbClr val="4A4A4A"/>
                </a:solidFill>
                <a:effectLst/>
                <a:latin typeface="Roboto" pitchFamily="2" charset="0"/>
              </a:rPr>
              <a:t>The IASC is chaired by the </a:t>
            </a:r>
            <a:r>
              <a:rPr lang="en-US" sz="2200" b="0" i="0">
                <a:solidFill>
                  <a:srgbClr val="4A4A4A"/>
                </a:solidFill>
                <a:effectLst/>
                <a:latin typeface="Roboto" pitchFamily="2" charset="0"/>
                <a:hlinkClick r:id="rId5"/>
              </a:rPr>
              <a:t>Emergency Relief Coordinator (ERC)</a:t>
            </a:r>
            <a:r>
              <a:rPr lang="en-US" sz="2200" b="0" i="0">
                <a:solidFill>
                  <a:srgbClr val="4A4A4A"/>
                </a:solidFill>
                <a:effectLst/>
                <a:latin typeface="Roboto" pitchFamily="2" charset="0"/>
              </a:rPr>
              <a:t> who brings critical issues to the attention of the United Nations Secretary-General and Security Council.</a:t>
            </a:r>
          </a:p>
          <a:p>
            <a:pPr algn="l"/>
            <a:endParaRPr lang="en-US" sz="2200" b="0" i="0">
              <a:solidFill>
                <a:srgbClr val="4A4A4A"/>
              </a:solidFill>
              <a:effectLst/>
              <a:latin typeface="Roboto" pitchFamily="2" charset="0"/>
            </a:endParaRPr>
          </a:p>
          <a:p>
            <a:pPr algn="l"/>
            <a:r>
              <a:rPr lang="en-US" sz="2200" b="0" i="0">
                <a:solidFill>
                  <a:srgbClr val="4A4A4A"/>
                </a:solidFill>
                <a:effectLst/>
                <a:latin typeface="Roboto" pitchFamily="2" charset="0"/>
              </a:rPr>
              <a:t>The IASC established the </a:t>
            </a:r>
            <a:r>
              <a:rPr lang="en-US" sz="2200" b="1" i="0">
                <a:solidFill>
                  <a:srgbClr val="4A4A4A"/>
                </a:solidFill>
                <a:effectLst/>
                <a:latin typeface="Roboto" pitchFamily="2" charset="0"/>
              </a:rPr>
              <a:t>cluster system </a:t>
            </a:r>
            <a:r>
              <a:rPr lang="en-US" sz="2200" b="0" i="0">
                <a:solidFill>
                  <a:srgbClr val="4A4A4A"/>
                </a:solidFill>
                <a:effectLst/>
                <a:latin typeface="Roboto" pitchFamily="2" charset="0"/>
              </a:rPr>
              <a:t>where agencies have clear responsibilities for coordination </a:t>
            </a:r>
            <a:r>
              <a:rPr lang="en-US" sz="2200">
                <a:solidFill>
                  <a:srgbClr val="4A4A4A"/>
                </a:solidFill>
                <a:latin typeface="Roboto" pitchFamily="2" charset="0"/>
              </a:rPr>
              <a:t>of specific sectors</a:t>
            </a:r>
            <a:r>
              <a:rPr lang="en-US" sz="2200" b="0" i="0">
                <a:solidFill>
                  <a:srgbClr val="4A4A4A"/>
                </a:solidFill>
                <a:effectLst/>
                <a:latin typeface="Roboto" pitchFamily="2" charset="0"/>
              </a:rPr>
              <a:t>. UNHCR leads the Global Protection </a:t>
            </a:r>
            <a:r>
              <a:rPr lang="en-US" sz="2200">
                <a:solidFill>
                  <a:srgbClr val="4A4A4A"/>
                </a:solidFill>
                <a:latin typeface="Roboto" pitchFamily="2" charset="0"/>
              </a:rPr>
              <a:t>C</a:t>
            </a:r>
            <a:r>
              <a:rPr lang="en-US" sz="2200" b="0" i="0">
                <a:solidFill>
                  <a:srgbClr val="4A4A4A"/>
                </a:solidFill>
                <a:effectLst/>
                <a:latin typeface="Roboto" pitchFamily="2" charset="0"/>
              </a:rPr>
              <a:t>luster (GPC) and </a:t>
            </a:r>
            <a:r>
              <a:rPr lang="en-US" sz="2200" b="1" i="0">
                <a:solidFill>
                  <a:srgbClr val="4A4A4A"/>
                </a:solidFill>
                <a:effectLst/>
                <a:latin typeface="Roboto" pitchFamily="2" charset="0"/>
              </a:rPr>
              <a:t>UNMAS leads its Mine Action Area of Responsibility. </a:t>
            </a:r>
          </a:p>
          <a:p>
            <a:pPr marL="0" lvl="0" indent="0" algn="l" rtl="0">
              <a:spcBef>
                <a:spcPts val="0"/>
              </a:spcBef>
              <a:spcAft>
                <a:spcPts val="1200"/>
              </a:spcAft>
              <a:buNone/>
            </a:pPr>
            <a:endParaRPr/>
          </a:p>
        </p:txBody>
      </p:sp>
    </p:spTree>
    <p:extLst>
      <p:ext uri="{BB962C8B-B14F-4D97-AF65-F5344CB8AC3E}">
        <p14:creationId xmlns:p14="http://schemas.microsoft.com/office/powerpoint/2010/main" val="1923111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
        <p:cNvGrpSpPr/>
        <p:nvPr/>
      </p:nvGrpSpPr>
      <p:grpSpPr>
        <a:xfrm>
          <a:off x="0" y="0"/>
          <a:ext cx="0" cy="0"/>
          <a:chOff x="0" y="0"/>
          <a:chExt cx="0" cy="0"/>
        </a:xfrm>
      </p:grpSpPr>
      <p:sp>
        <p:nvSpPr>
          <p:cNvPr id="10" name="Google Shape;61;p14">
            <a:extLst>
              <a:ext uri="{FF2B5EF4-FFF2-40B4-BE49-F238E27FC236}">
                <a16:creationId xmlns:a16="http://schemas.microsoft.com/office/drawing/2014/main" id="{02943E0B-947F-4F9A-8AE8-7D01ECE2E5B5}"/>
              </a:ext>
            </a:extLst>
          </p:cNvPr>
          <p:cNvSpPr txBox="1">
            <a:spLocks noGrp="1"/>
          </p:cNvSpPr>
          <p:nvPr/>
        </p:nvSpPr>
        <p:spPr>
          <a:xfrm>
            <a:off x="1750637" y="399493"/>
            <a:ext cx="7149300" cy="572700"/>
          </a:xfrm>
          <a:prstGeom prst="rect">
            <a:avLst/>
          </a:prstGeom>
          <a:noFill/>
          <a:ln>
            <a:noFill/>
          </a:ln>
        </p:spPr>
        <p:txBody>
          <a:bodyPr spcFirstLastPara="1" wrap="square" lIns="91425" tIns="91425" rIns="91425" bIns="91425" anchor="t" anchorCtr="0">
            <a:normAutofit fontScale="975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venir"/>
              <a:buNone/>
              <a:defRPr sz="2800" b="1" i="0" u="none" strike="noStrike" cap="none">
                <a:solidFill>
                  <a:schemeClr val="dk1"/>
                </a:solidFill>
                <a:latin typeface="Avenir"/>
                <a:ea typeface="Avenir"/>
                <a:cs typeface="Avenir"/>
                <a:sym typeface="Avenir"/>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a:t>Mine Action in Humanitarian Cluster System</a:t>
            </a:r>
            <a:endParaRPr/>
          </a:p>
        </p:txBody>
      </p:sp>
      <p:pic>
        <p:nvPicPr>
          <p:cNvPr id="11" name="Picture 10" descr="Diagram&#10;&#10;Description automatically generated">
            <a:extLst>
              <a:ext uri="{FF2B5EF4-FFF2-40B4-BE49-F238E27FC236}">
                <a16:creationId xmlns:a16="http://schemas.microsoft.com/office/drawing/2014/main" id="{42FA5DC6-2B6B-45F9-93F8-5474F3418BCD}"/>
              </a:ext>
            </a:extLst>
          </p:cNvPr>
          <p:cNvPicPr>
            <a:picLocks noChangeAspect="1"/>
          </p:cNvPicPr>
          <p:nvPr/>
        </p:nvPicPr>
        <p:blipFill>
          <a:blip r:embed="rId4"/>
          <a:stretch>
            <a:fillRect/>
          </a:stretch>
        </p:blipFill>
        <p:spPr>
          <a:xfrm>
            <a:off x="1749728" y="930778"/>
            <a:ext cx="5701040" cy="3936881"/>
          </a:xfrm>
          <a:prstGeom prst="rect">
            <a:avLst/>
          </a:prstGeom>
        </p:spPr>
      </p:pic>
      <p:pic>
        <p:nvPicPr>
          <p:cNvPr id="12" name="Picture 11">
            <a:extLst>
              <a:ext uri="{FF2B5EF4-FFF2-40B4-BE49-F238E27FC236}">
                <a16:creationId xmlns:a16="http://schemas.microsoft.com/office/drawing/2014/main" id="{567975F3-2660-4035-8A74-A3331103F10B}"/>
              </a:ext>
            </a:extLst>
          </p:cNvPr>
          <p:cNvPicPr>
            <a:picLocks noChangeAspect="1"/>
          </p:cNvPicPr>
          <p:nvPr/>
        </p:nvPicPr>
        <p:blipFill>
          <a:blip r:embed="rId5"/>
          <a:stretch>
            <a:fillRect/>
          </a:stretch>
        </p:blipFill>
        <p:spPr>
          <a:xfrm>
            <a:off x="7405504" y="2287879"/>
            <a:ext cx="1705616" cy="959704"/>
          </a:xfrm>
          <a:prstGeom prst="rect">
            <a:avLst/>
          </a:prstGeom>
        </p:spPr>
      </p:pic>
      <p:pic>
        <p:nvPicPr>
          <p:cNvPr id="13" name="Picture 12" descr="Shape, rectangle&#10;&#10;Description automatically generated">
            <a:extLst>
              <a:ext uri="{FF2B5EF4-FFF2-40B4-BE49-F238E27FC236}">
                <a16:creationId xmlns:a16="http://schemas.microsoft.com/office/drawing/2014/main" id="{4B728D8D-0683-427D-845F-AD30C7A46E92}"/>
              </a:ext>
            </a:extLst>
          </p:cNvPr>
          <p:cNvPicPr>
            <a:picLocks noChangeAspect="1"/>
          </p:cNvPicPr>
          <p:nvPr/>
        </p:nvPicPr>
        <p:blipFill>
          <a:blip r:embed="rId6"/>
          <a:stretch>
            <a:fillRect/>
          </a:stretch>
        </p:blipFill>
        <p:spPr>
          <a:xfrm rot="15120000">
            <a:off x="7758727" y="3615938"/>
            <a:ext cx="1174750" cy="340822"/>
          </a:xfrm>
          <a:prstGeom prst="rect">
            <a:avLst/>
          </a:prstGeom>
        </p:spPr>
      </p:pic>
    </p:spTree>
    <p:extLst>
      <p:ext uri="{BB962C8B-B14F-4D97-AF65-F5344CB8AC3E}">
        <p14:creationId xmlns:p14="http://schemas.microsoft.com/office/powerpoint/2010/main" val="456438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r>
              <a:rPr lang="en-US" b="0">
                <a:solidFill>
                  <a:schemeClr val="bg1"/>
                </a:solidFill>
              </a:rPr>
              <a:t>IASC Reference Module for Cluster Coordination</a:t>
            </a:r>
            <a:endParaRPr lang="en-US">
              <a:solidFill>
                <a:schemeClr val="bg1"/>
              </a:solidFill>
            </a:endParaRPr>
          </a:p>
        </p:txBody>
      </p:sp>
      <p:sp>
        <p:nvSpPr>
          <p:cNvPr id="68" name="Google Shape;68;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a:lnSpc>
                <a:spcPct val="114999"/>
              </a:lnSpc>
            </a:pPr>
            <a:r>
              <a:rPr lang="en-US">
                <a:solidFill>
                  <a:schemeClr val="bg1"/>
                </a:solidFill>
              </a:rPr>
              <a:t>Cluster and Sector Coordination</a:t>
            </a:r>
          </a:p>
          <a:p>
            <a:pPr>
              <a:lnSpc>
                <a:spcPct val="114999"/>
              </a:lnSpc>
            </a:pPr>
            <a:r>
              <a:rPr lang="en-US">
                <a:solidFill>
                  <a:schemeClr val="bg1"/>
                </a:solidFill>
              </a:rPr>
              <a:t>Cluster Activation</a:t>
            </a:r>
          </a:p>
          <a:p>
            <a:pPr>
              <a:lnSpc>
                <a:spcPct val="114999"/>
              </a:lnSpc>
            </a:pPr>
            <a:r>
              <a:rPr lang="en-US">
                <a:solidFill>
                  <a:schemeClr val="bg1"/>
                </a:solidFill>
              </a:rPr>
              <a:t>Cluster Functions</a:t>
            </a:r>
          </a:p>
          <a:p>
            <a:pPr>
              <a:lnSpc>
                <a:spcPct val="114999"/>
              </a:lnSpc>
            </a:pPr>
            <a:r>
              <a:rPr lang="en-US">
                <a:solidFill>
                  <a:schemeClr val="bg1"/>
                </a:solidFill>
              </a:rPr>
              <a:t>The Role of Clusters in Preparedness</a:t>
            </a:r>
          </a:p>
          <a:p>
            <a:pPr>
              <a:lnSpc>
                <a:spcPct val="114999"/>
              </a:lnSpc>
            </a:pPr>
            <a:r>
              <a:rPr lang="en-US">
                <a:solidFill>
                  <a:schemeClr val="bg1"/>
                </a:solidFill>
              </a:rPr>
              <a:t>Cluster Management Arrangements</a:t>
            </a:r>
          </a:p>
          <a:p>
            <a:pPr>
              <a:lnSpc>
                <a:spcPct val="114999"/>
              </a:lnSpc>
            </a:pPr>
            <a:r>
              <a:rPr lang="en-US">
                <a:solidFill>
                  <a:schemeClr val="bg1"/>
                </a:solidFill>
              </a:rPr>
              <a:t>Sharing Leadership</a:t>
            </a:r>
          </a:p>
          <a:p>
            <a:pPr>
              <a:lnSpc>
                <a:spcPct val="114999"/>
              </a:lnSpc>
            </a:pPr>
            <a:r>
              <a:rPr lang="en-US">
                <a:solidFill>
                  <a:schemeClr val="bg1"/>
                </a:solidFill>
              </a:rPr>
              <a:t>Minimum Commitments for Participation in Clusters</a:t>
            </a:r>
          </a:p>
          <a:p>
            <a:pPr>
              <a:lnSpc>
                <a:spcPct val="114999"/>
              </a:lnSpc>
            </a:pPr>
            <a:r>
              <a:rPr lang="en-US">
                <a:solidFill>
                  <a:schemeClr val="bg1"/>
                </a:solidFill>
              </a:rPr>
              <a:t>Inter-Cluster Coordination, Sub-National Coordination, Monitoring Cluster Coordination</a:t>
            </a:r>
          </a:p>
          <a:p>
            <a:pPr marL="285750" lvl="0" indent="-285750" algn="l">
              <a:lnSpc>
                <a:spcPct val="114999"/>
              </a:lnSpc>
              <a:spcBef>
                <a:spcPts val="0"/>
              </a:spcBef>
            </a:pPr>
            <a:endParaRPr lang="en-US">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7"/>
        <p:cNvGrpSpPr/>
        <p:nvPr/>
      </p:nvGrpSpPr>
      <p:grpSpPr>
        <a:xfrm>
          <a:off x="0" y="0"/>
          <a:ext cx="0" cy="0"/>
          <a:chOff x="0" y="0"/>
          <a:chExt cx="0" cy="0"/>
        </a:xfrm>
      </p:grpSpPr>
      <p:sp>
        <p:nvSpPr>
          <p:cNvPr id="5" name="Google Shape;73;p16">
            <a:extLst>
              <a:ext uri="{FF2B5EF4-FFF2-40B4-BE49-F238E27FC236}">
                <a16:creationId xmlns:a16="http://schemas.microsoft.com/office/drawing/2014/main" id="{45E4FCB3-D122-4B13-AE33-7F04E6FE612A}"/>
              </a:ext>
            </a:extLst>
          </p:cNvPr>
          <p:cNvSpPr txBox="1">
            <a:spLocks/>
          </p:cNvSpPr>
          <p:nvPr/>
        </p:nvSpPr>
        <p:spPr>
          <a:xfrm>
            <a:off x="311700" y="445025"/>
            <a:ext cx="4898400" cy="572700"/>
          </a:xfrm>
          <a:prstGeom prst="rect">
            <a:avLst/>
          </a:prstGeom>
        </p:spPr>
        <p:txBody>
          <a:bodyPr spcFirstLastPara="1" wrap="square" lIns="91425" tIns="91425" rIns="91425" bIns="91425" anchor="t" anchorCtr="0">
            <a:normAutofit fontScale="97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2500" b="1">
                <a:latin typeface="Avenir"/>
              </a:rPr>
              <a:t>Cluster/AoR: Six Core Functions</a:t>
            </a:r>
            <a:endParaRPr lang="en-US" sz="2500" b="1">
              <a:latin typeface="Avenir"/>
            </a:endParaRPr>
          </a:p>
        </p:txBody>
      </p:sp>
      <p:pic>
        <p:nvPicPr>
          <p:cNvPr id="11" name="Picture 11">
            <a:extLst>
              <a:ext uri="{FF2B5EF4-FFF2-40B4-BE49-F238E27FC236}">
                <a16:creationId xmlns:a16="http://schemas.microsoft.com/office/drawing/2014/main" id="{C22818D9-2494-4291-9C4E-C34265672022}"/>
              </a:ext>
            </a:extLst>
          </p:cNvPr>
          <p:cNvPicPr>
            <a:picLocks noChangeAspect="1"/>
          </p:cNvPicPr>
          <p:nvPr/>
        </p:nvPicPr>
        <p:blipFill rotWithShape="1">
          <a:blip r:embed="rId4"/>
          <a:srcRect l="4344" t="74583" r="83016" b="7552"/>
          <a:stretch/>
        </p:blipFill>
        <p:spPr>
          <a:xfrm>
            <a:off x="350122" y="1071251"/>
            <a:ext cx="919314" cy="912454"/>
          </a:xfrm>
          <a:prstGeom prst="rect">
            <a:avLst/>
          </a:prstGeom>
        </p:spPr>
      </p:pic>
      <p:pic>
        <p:nvPicPr>
          <p:cNvPr id="19" name="Picture 11" descr="A picture containing shape&#10;&#10;Description automatically generated">
            <a:extLst>
              <a:ext uri="{FF2B5EF4-FFF2-40B4-BE49-F238E27FC236}">
                <a16:creationId xmlns:a16="http://schemas.microsoft.com/office/drawing/2014/main" id="{9D962597-4BB3-4385-BF83-06416DB71B90}"/>
              </a:ext>
            </a:extLst>
          </p:cNvPr>
          <p:cNvPicPr>
            <a:picLocks noChangeAspect="1"/>
          </p:cNvPicPr>
          <p:nvPr/>
        </p:nvPicPr>
        <p:blipFill rotWithShape="1">
          <a:blip r:embed="rId4"/>
          <a:srcRect l="19614" t="74153" r="67608" b="7839"/>
          <a:stretch/>
        </p:blipFill>
        <p:spPr>
          <a:xfrm>
            <a:off x="350122" y="2429912"/>
            <a:ext cx="929402" cy="919788"/>
          </a:xfrm>
          <a:prstGeom prst="rect">
            <a:avLst/>
          </a:prstGeom>
        </p:spPr>
      </p:pic>
      <p:pic>
        <p:nvPicPr>
          <p:cNvPr id="20" name="Picture 11" descr="A picture containing shape&#10;&#10;Description automatically generated">
            <a:extLst>
              <a:ext uri="{FF2B5EF4-FFF2-40B4-BE49-F238E27FC236}">
                <a16:creationId xmlns:a16="http://schemas.microsoft.com/office/drawing/2014/main" id="{A5035A03-7059-46C6-ACCD-0E6B0CD4B770}"/>
              </a:ext>
            </a:extLst>
          </p:cNvPr>
          <p:cNvPicPr>
            <a:picLocks noChangeAspect="1"/>
          </p:cNvPicPr>
          <p:nvPr/>
        </p:nvPicPr>
        <p:blipFill rotWithShape="1">
          <a:blip r:embed="rId4"/>
          <a:srcRect l="35364" t="74576" r="51857" b="7415"/>
          <a:stretch/>
        </p:blipFill>
        <p:spPr>
          <a:xfrm>
            <a:off x="350122" y="3799354"/>
            <a:ext cx="929402" cy="919788"/>
          </a:xfrm>
          <a:prstGeom prst="rect">
            <a:avLst/>
          </a:prstGeom>
        </p:spPr>
      </p:pic>
      <p:pic>
        <p:nvPicPr>
          <p:cNvPr id="21" name="Picture 11" descr="A picture containing shape&#10;&#10;Description automatically generated">
            <a:extLst>
              <a:ext uri="{FF2B5EF4-FFF2-40B4-BE49-F238E27FC236}">
                <a16:creationId xmlns:a16="http://schemas.microsoft.com/office/drawing/2014/main" id="{A6B260F2-78F6-4999-BC34-93CF5A764D6B}"/>
              </a:ext>
            </a:extLst>
          </p:cNvPr>
          <p:cNvPicPr>
            <a:picLocks noChangeAspect="1"/>
          </p:cNvPicPr>
          <p:nvPr/>
        </p:nvPicPr>
        <p:blipFill rotWithShape="1">
          <a:blip r:embed="rId4"/>
          <a:srcRect l="51484" t="75000" r="35757" b="6992"/>
          <a:stretch/>
        </p:blipFill>
        <p:spPr>
          <a:xfrm>
            <a:off x="4469235" y="1071250"/>
            <a:ext cx="928028" cy="919784"/>
          </a:xfrm>
          <a:prstGeom prst="rect">
            <a:avLst/>
          </a:prstGeom>
        </p:spPr>
      </p:pic>
      <p:pic>
        <p:nvPicPr>
          <p:cNvPr id="22" name="Picture 11" descr="A picture containing shape&#10;&#10;Description automatically generated">
            <a:extLst>
              <a:ext uri="{FF2B5EF4-FFF2-40B4-BE49-F238E27FC236}">
                <a16:creationId xmlns:a16="http://schemas.microsoft.com/office/drawing/2014/main" id="{05B40D4D-B37D-4956-9435-70BB0EC7AEA0}"/>
              </a:ext>
            </a:extLst>
          </p:cNvPr>
          <p:cNvPicPr>
            <a:picLocks noChangeAspect="1"/>
          </p:cNvPicPr>
          <p:nvPr/>
        </p:nvPicPr>
        <p:blipFill rotWithShape="1">
          <a:blip r:embed="rId4"/>
          <a:srcRect l="68546" t="73517" r="18694" b="8475"/>
          <a:stretch/>
        </p:blipFill>
        <p:spPr>
          <a:xfrm>
            <a:off x="4469234" y="2429911"/>
            <a:ext cx="928027" cy="919789"/>
          </a:xfrm>
          <a:prstGeom prst="rect">
            <a:avLst/>
          </a:prstGeom>
        </p:spPr>
      </p:pic>
      <p:pic>
        <p:nvPicPr>
          <p:cNvPr id="23" name="Picture 11" descr="A picture containing shape&#10;&#10;Description automatically generated">
            <a:extLst>
              <a:ext uri="{FF2B5EF4-FFF2-40B4-BE49-F238E27FC236}">
                <a16:creationId xmlns:a16="http://schemas.microsoft.com/office/drawing/2014/main" id="{DB9ED85C-F995-4C04-BBE1-A675D2E9EA03}"/>
              </a:ext>
            </a:extLst>
          </p:cNvPr>
          <p:cNvPicPr>
            <a:picLocks noChangeAspect="1"/>
          </p:cNvPicPr>
          <p:nvPr/>
        </p:nvPicPr>
        <p:blipFill rotWithShape="1">
          <a:blip r:embed="rId4"/>
          <a:srcRect l="82938" t="75424" r="4303" b="6568"/>
          <a:stretch/>
        </p:blipFill>
        <p:spPr>
          <a:xfrm>
            <a:off x="4469235" y="3799354"/>
            <a:ext cx="928027" cy="919788"/>
          </a:xfrm>
          <a:prstGeom prst="rect">
            <a:avLst/>
          </a:prstGeom>
        </p:spPr>
      </p:pic>
      <p:sp>
        <p:nvSpPr>
          <p:cNvPr id="12" name="Google Shape;68;p15">
            <a:extLst>
              <a:ext uri="{FF2B5EF4-FFF2-40B4-BE49-F238E27FC236}">
                <a16:creationId xmlns:a16="http://schemas.microsoft.com/office/drawing/2014/main" id="{B4CB92BA-F2C9-401D-A8B9-C61BD0FFA504}"/>
              </a:ext>
            </a:extLst>
          </p:cNvPr>
          <p:cNvSpPr txBox="1">
            <a:spLocks noGrp="1"/>
          </p:cNvSpPr>
          <p:nvPr>
            <p:ph type="body" idx="1"/>
          </p:nvPr>
        </p:nvSpPr>
        <p:spPr>
          <a:xfrm>
            <a:off x="337480" y="1165613"/>
            <a:ext cx="929355" cy="721511"/>
          </a:xfrm>
          <a:prstGeom prst="rect">
            <a:avLst/>
          </a:prstGeom>
        </p:spPr>
        <p:txBody>
          <a:bodyPr spcFirstLastPara="1" wrap="square" lIns="91425" tIns="91425" rIns="91425" bIns="91425" anchor="t" anchorCtr="0">
            <a:normAutofit/>
          </a:bodyPr>
          <a:lstStyle/>
          <a:p>
            <a:pPr marL="0" indent="0" algn="ctr">
              <a:lnSpc>
                <a:spcPct val="114999"/>
              </a:lnSpc>
            </a:pPr>
            <a:r>
              <a:rPr lang="en-US" sz="3000">
                <a:solidFill>
                  <a:schemeClr val="bg1"/>
                </a:solidFill>
              </a:rPr>
              <a:t>1</a:t>
            </a:r>
            <a:endParaRPr lang="en-US"/>
          </a:p>
        </p:txBody>
      </p:sp>
      <p:sp>
        <p:nvSpPr>
          <p:cNvPr id="18" name="Google Shape;68;p15">
            <a:extLst>
              <a:ext uri="{FF2B5EF4-FFF2-40B4-BE49-F238E27FC236}">
                <a16:creationId xmlns:a16="http://schemas.microsoft.com/office/drawing/2014/main" id="{2357E2DB-0D29-4EE8-948B-270EE39860A1}"/>
              </a:ext>
            </a:extLst>
          </p:cNvPr>
          <p:cNvSpPr txBox="1">
            <a:spLocks/>
          </p:cNvSpPr>
          <p:nvPr/>
        </p:nvSpPr>
        <p:spPr>
          <a:xfrm>
            <a:off x="345363" y="2533272"/>
            <a:ext cx="929355" cy="721511"/>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chemeClr val="dk2"/>
              </a:buClr>
              <a:buSzPts val="1800"/>
              <a:buFont typeface="Avenir"/>
              <a:buNone/>
              <a:defRPr sz="1800" b="0" i="0" u="none" strike="noStrike" cap="none">
                <a:solidFill>
                  <a:schemeClr val="dk2"/>
                </a:solidFill>
                <a:latin typeface="Avenir"/>
                <a:ea typeface="Avenir"/>
                <a:cs typeface="Avenir"/>
                <a:sym typeface="Avenir"/>
              </a:defRPr>
            </a:lvl1pPr>
            <a:lvl2pPr marL="914400" marR="0" lvl="1" indent="-317500" algn="l" rtl="0">
              <a:lnSpc>
                <a:spcPct val="115000"/>
              </a:lnSpc>
              <a:spcBef>
                <a:spcPts val="0"/>
              </a:spcBef>
              <a:spcAft>
                <a:spcPts val="0"/>
              </a:spcAft>
              <a:buClr>
                <a:schemeClr val="dk2"/>
              </a:buClr>
              <a:buSzPts val="1400"/>
              <a:buFont typeface="Avenir"/>
              <a:buChar char="○"/>
              <a:defRPr sz="1400" b="0" i="0" u="none" strike="noStrike" cap="none">
                <a:solidFill>
                  <a:schemeClr val="dk2"/>
                </a:solidFill>
                <a:latin typeface="Avenir"/>
                <a:ea typeface="Avenir"/>
                <a:cs typeface="Avenir"/>
                <a:sym typeface="Avenir"/>
              </a:defRPr>
            </a:lvl2pPr>
            <a:lvl3pPr marL="1371600" marR="0" lvl="2" indent="-317500" algn="l" rtl="0">
              <a:lnSpc>
                <a:spcPct val="115000"/>
              </a:lnSpc>
              <a:spcBef>
                <a:spcPts val="0"/>
              </a:spcBef>
              <a:spcAft>
                <a:spcPts val="0"/>
              </a:spcAft>
              <a:buClr>
                <a:schemeClr val="dk2"/>
              </a:buClr>
              <a:buSzPts val="1400"/>
              <a:buFont typeface="Avenir"/>
              <a:buChar char="■"/>
              <a:defRPr sz="1400" b="0" i="0" u="none" strike="noStrike" cap="none">
                <a:solidFill>
                  <a:schemeClr val="dk2"/>
                </a:solidFill>
                <a:latin typeface="Avenir"/>
                <a:ea typeface="Avenir"/>
                <a:cs typeface="Avenir"/>
                <a:sym typeface="Avenir"/>
              </a:defRPr>
            </a:lvl3pPr>
            <a:lvl4pPr marL="1828800" marR="0" lvl="3" indent="-317500" algn="l" rtl="0">
              <a:lnSpc>
                <a:spcPct val="115000"/>
              </a:lnSpc>
              <a:spcBef>
                <a:spcPts val="0"/>
              </a:spcBef>
              <a:spcAft>
                <a:spcPts val="0"/>
              </a:spcAft>
              <a:buClr>
                <a:schemeClr val="dk2"/>
              </a:buClr>
              <a:buSzPts val="1400"/>
              <a:buFont typeface="Avenir"/>
              <a:buChar char="●"/>
              <a:defRPr sz="1400" b="0" i="0" u="none" strike="noStrike" cap="none">
                <a:solidFill>
                  <a:schemeClr val="dk2"/>
                </a:solidFill>
                <a:latin typeface="Avenir"/>
                <a:ea typeface="Avenir"/>
                <a:cs typeface="Avenir"/>
                <a:sym typeface="Avenir"/>
              </a:defRPr>
            </a:lvl4pPr>
            <a:lvl5pPr marL="2286000" marR="0" lvl="4" indent="-317500" algn="l" rtl="0">
              <a:lnSpc>
                <a:spcPct val="115000"/>
              </a:lnSpc>
              <a:spcBef>
                <a:spcPts val="0"/>
              </a:spcBef>
              <a:spcAft>
                <a:spcPts val="0"/>
              </a:spcAft>
              <a:buClr>
                <a:schemeClr val="dk2"/>
              </a:buClr>
              <a:buSzPts val="1400"/>
              <a:buFont typeface="Avenir"/>
              <a:buChar char="○"/>
              <a:defRPr sz="1400" b="0" i="0" u="none" strike="noStrike" cap="none">
                <a:solidFill>
                  <a:schemeClr val="dk2"/>
                </a:solidFill>
                <a:latin typeface="Avenir"/>
                <a:ea typeface="Avenir"/>
                <a:cs typeface="Avenir"/>
                <a:sym typeface="Avenir"/>
              </a:defRPr>
            </a:lvl5pPr>
            <a:lvl6pPr marL="2743200" marR="0" lvl="5" indent="-317500" algn="l" rtl="0">
              <a:lnSpc>
                <a:spcPct val="115000"/>
              </a:lnSpc>
              <a:spcBef>
                <a:spcPts val="0"/>
              </a:spcBef>
              <a:spcAft>
                <a:spcPts val="0"/>
              </a:spcAft>
              <a:buClr>
                <a:schemeClr val="dk2"/>
              </a:buClr>
              <a:buSzPts val="1400"/>
              <a:buFont typeface="Avenir"/>
              <a:buChar char="■"/>
              <a:defRPr sz="1400" b="0" i="0" u="none" strike="noStrike" cap="none">
                <a:solidFill>
                  <a:schemeClr val="dk2"/>
                </a:solidFill>
                <a:latin typeface="Avenir"/>
                <a:ea typeface="Avenir"/>
                <a:cs typeface="Avenir"/>
                <a:sym typeface="Avenir"/>
              </a:defRPr>
            </a:lvl6pPr>
            <a:lvl7pPr marL="3200400" marR="0" lvl="6" indent="-317500" algn="l" rtl="0">
              <a:lnSpc>
                <a:spcPct val="115000"/>
              </a:lnSpc>
              <a:spcBef>
                <a:spcPts val="0"/>
              </a:spcBef>
              <a:spcAft>
                <a:spcPts val="0"/>
              </a:spcAft>
              <a:buClr>
                <a:schemeClr val="dk2"/>
              </a:buClr>
              <a:buSzPts val="1400"/>
              <a:buFont typeface="Avenir"/>
              <a:buChar char="●"/>
              <a:defRPr sz="1400" b="0" i="0" u="none" strike="noStrike" cap="none">
                <a:solidFill>
                  <a:schemeClr val="dk2"/>
                </a:solidFill>
                <a:latin typeface="Avenir"/>
                <a:ea typeface="Avenir"/>
                <a:cs typeface="Avenir"/>
                <a:sym typeface="Avenir"/>
              </a:defRPr>
            </a:lvl7pPr>
            <a:lvl8pPr marL="3657600" marR="0" lvl="7" indent="-317500" algn="l" rtl="0">
              <a:lnSpc>
                <a:spcPct val="115000"/>
              </a:lnSpc>
              <a:spcBef>
                <a:spcPts val="0"/>
              </a:spcBef>
              <a:spcAft>
                <a:spcPts val="0"/>
              </a:spcAft>
              <a:buClr>
                <a:schemeClr val="dk2"/>
              </a:buClr>
              <a:buSzPts val="1400"/>
              <a:buFont typeface="Avenir"/>
              <a:buChar char="○"/>
              <a:defRPr sz="1400" b="0" i="0" u="none" strike="noStrike" cap="none">
                <a:solidFill>
                  <a:schemeClr val="dk2"/>
                </a:solidFill>
                <a:latin typeface="Avenir"/>
                <a:ea typeface="Avenir"/>
                <a:cs typeface="Avenir"/>
                <a:sym typeface="Avenir"/>
              </a:defRPr>
            </a:lvl8pPr>
            <a:lvl9pPr marL="4114800" marR="0" lvl="8" indent="-317500" algn="l" rtl="0">
              <a:lnSpc>
                <a:spcPct val="115000"/>
              </a:lnSpc>
              <a:spcBef>
                <a:spcPts val="0"/>
              </a:spcBef>
              <a:spcAft>
                <a:spcPts val="0"/>
              </a:spcAft>
              <a:buClr>
                <a:schemeClr val="dk2"/>
              </a:buClr>
              <a:buSzPts val="1400"/>
              <a:buFont typeface="Avenir"/>
              <a:buChar char="■"/>
              <a:defRPr sz="1400" b="0" i="0" u="none" strike="noStrike" cap="none">
                <a:solidFill>
                  <a:schemeClr val="dk2"/>
                </a:solidFill>
                <a:latin typeface="Avenir"/>
                <a:ea typeface="Avenir"/>
                <a:cs typeface="Avenir"/>
                <a:sym typeface="Avenir"/>
              </a:defRPr>
            </a:lvl9pPr>
          </a:lstStyle>
          <a:p>
            <a:pPr marL="0" indent="0" algn="ctr">
              <a:lnSpc>
                <a:spcPct val="114999"/>
              </a:lnSpc>
            </a:pPr>
            <a:r>
              <a:rPr lang="en-US" sz="3000">
                <a:solidFill>
                  <a:schemeClr val="bg1"/>
                </a:solidFill>
              </a:rPr>
              <a:t>2</a:t>
            </a:r>
            <a:endParaRPr lang="en-US"/>
          </a:p>
        </p:txBody>
      </p:sp>
      <p:sp>
        <p:nvSpPr>
          <p:cNvPr id="25" name="Google Shape;68;p15">
            <a:extLst>
              <a:ext uri="{FF2B5EF4-FFF2-40B4-BE49-F238E27FC236}">
                <a16:creationId xmlns:a16="http://schemas.microsoft.com/office/drawing/2014/main" id="{AD6404FD-AB4E-4E31-99A1-38A11752D659}"/>
              </a:ext>
            </a:extLst>
          </p:cNvPr>
          <p:cNvSpPr txBox="1">
            <a:spLocks/>
          </p:cNvSpPr>
          <p:nvPr/>
        </p:nvSpPr>
        <p:spPr>
          <a:xfrm>
            <a:off x="312518" y="3899616"/>
            <a:ext cx="929355" cy="721511"/>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chemeClr val="dk2"/>
              </a:buClr>
              <a:buSzPts val="1800"/>
              <a:buFont typeface="Avenir"/>
              <a:buNone/>
              <a:defRPr sz="1800" b="0" i="0" u="none" strike="noStrike" cap="none">
                <a:solidFill>
                  <a:schemeClr val="dk2"/>
                </a:solidFill>
                <a:latin typeface="Avenir"/>
                <a:ea typeface="Avenir"/>
                <a:cs typeface="Avenir"/>
                <a:sym typeface="Avenir"/>
              </a:defRPr>
            </a:lvl1pPr>
            <a:lvl2pPr marL="914400" marR="0" lvl="1" indent="-317500" algn="l" rtl="0">
              <a:lnSpc>
                <a:spcPct val="115000"/>
              </a:lnSpc>
              <a:spcBef>
                <a:spcPts val="0"/>
              </a:spcBef>
              <a:spcAft>
                <a:spcPts val="0"/>
              </a:spcAft>
              <a:buClr>
                <a:schemeClr val="dk2"/>
              </a:buClr>
              <a:buSzPts val="1400"/>
              <a:buFont typeface="Avenir"/>
              <a:buChar char="○"/>
              <a:defRPr sz="1400" b="0" i="0" u="none" strike="noStrike" cap="none">
                <a:solidFill>
                  <a:schemeClr val="dk2"/>
                </a:solidFill>
                <a:latin typeface="Avenir"/>
                <a:ea typeface="Avenir"/>
                <a:cs typeface="Avenir"/>
                <a:sym typeface="Avenir"/>
              </a:defRPr>
            </a:lvl2pPr>
            <a:lvl3pPr marL="1371600" marR="0" lvl="2" indent="-317500" algn="l" rtl="0">
              <a:lnSpc>
                <a:spcPct val="115000"/>
              </a:lnSpc>
              <a:spcBef>
                <a:spcPts val="0"/>
              </a:spcBef>
              <a:spcAft>
                <a:spcPts val="0"/>
              </a:spcAft>
              <a:buClr>
                <a:schemeClr val="dk2"/>
              </a:buClr>
              <a:buSzPts val="1400"/>
              <a:buFont typeface="Avenir"/>
              <a:buChar char="■"/>
              <a:defRPr sz="1400" b="0" i="0" u="none" strike="noStrike" cap="none">
                <a:solidFill>
                  <a:schemeClr val="dk2"/>
                </a:solidFill>
                <a:latin typeface="Avenir"/>
                <a:ea typeface="Avenir"/>
                <a:cs typeface="Avenir"/>
                <a:sym typeface="Avenir"/>
              </a:defRPr>
            </a:lvl3pPr>
            <a:lvl4pPr marL="1828800" marR="0" lvl="3" indent="-317500" algn="l" rtl="0">
              <a:lnSpc>
                <a:spcPct val="115000"/>
              </a:lnSpc>
              <a:spcBef>
                <a:spcPts val="0"/>
              </a:spcBef>
              <a:spcAft>
                <a:spcPts val="0"/>
              </a:spcAft>
              <a:buClr>
                <a:schemeClr val="dk2"/>
              </a:buClr>
              <a:buSzPts val="1400"/>
              <a:buFont typeface="Avenir"/>
              <a:buChar char="●"/>
              <a:defRPr sz="1400" b="0" i="0" u="none" strike="noStrike" cap="none">
                <a:solidFill>
                  <a:schemeClr val="dk2"/>
                </a:solidFill>
                <a:latin typeface="Avenir"/>
                <a:ea typeface="Avenir"/>
                <a:cs typeface="Avenir"/>
                <a:sym typeface="Avenir"/>
              </a:defRPr>
            </a:lvl4pPr>
            <a:lvl5pPr marL="2286000" marR="0" lvl="4" indent="-317500" algn="l" rtl="0">
              <a:lnSpc>
                <a:spcPct val="115000"/>
              </a:lnSpc>
              <a:spcBef>
                <a:spcPts val="0"/>
              </a:spcBef>
              <a:spcAft>
                <a:spcPts val="0"/>
              </a:spcAft>
              <a:buClr>
                <a:schemeClr val="dk2"/>
              </a:buClr>
              <a:buSzPts val="1400"/>
              <a:buFont typeface="Avenir"/>
              <a:buChar char="○"/>
              <a:defRPr sz="1400" b="0" i="0" u="none" strike="noStrike" cap="none">
                <a:solidFill>
                  <a:schemeClr val="dk2"/>
                </a:solidFill>
                <a:latin typeface="Avenir"/>
                <a:ea typeface="Avenir"/>
                <a:cs typeface="Avenir"/>
                <a:sym typeface="Avenir"/>
              </a:defRPr>
            </a:lvl5pPr>
            <a:lvl6pPr marL="2743200" marR="0" lvl="5" indent="-317500" algn="l" rtl="0">
              <a:lnSpc>
                <a:spcPct val="115000"/>
              </a:lnSpc>
              <a:spcBef>
                <a:spcPts val="0"/>
              </a:spcBef>
              <a:spcAft>
                <a:spcPts val="0"/>
              </a:spcAft>
              <a:buClr>
                <a:schemeClr val="dk2"/>
              </a:buClr>
              <a:buSzPts val="1400"/>
              <a:buFont typeface="Avenir"/>
              <a:buChar char="■"/>
              <a:defRPr sz="1400" b="0" i="0" u="none" strike="noStrike" cap="none">
                <a:solidFill>
                  <a:schemeClr val="dk2"/>
                </a:solidFill>
                <a:latin typeface="Avenir"/>
                <a:ea typeface="Avenir"/>
                <a:cs typeface="Avenir"/>
                <a:sym typeface="Avenir"/>
              </a:defRPr>
            </a:lvl6pPr>
            <a:lvl7pPr marL="3200400" marR="0" lvl="6" indent="-317500" algn="l" rtl="0">
              <a:lnSpc>
                <a:spcPct val="115000"/>
              </a:lnSpc>
              <a:spcBef>
                <a:spcPts val="0"/>
              </a:spcBef>
              <a:spcAft>
                <a:spcPts val="0"/>
              </a:spcAft>
              <a:buClr>
                <a:schemeClr val="dk2"/>
              </a:buClr>
              <a:buSzPts val="1400"/>
              <a:buFont typeface="Avenir"/>
              <a:buChar char="●"/>
              <a:defRPr sz="1400" b="0" i="0" u="none" strike="noStrike" cap="none">
                <a:solidFill>
                  <a:schemeClr val="dk2"/>
                </a:solidFill>
                <a:latin typeface="Avenir"/>
                <a:ea typeface="Avenir"/>
                <a:cs typeface="Avenir"/>
                <a:sym typeface="Avenir"/>
              </a:defRPr>
            </a:lvl7pPr>
            <a:lvl8pPr marL="3657600" marR="0" lvl="7" indent="-317500" algn="l" rtl="0">
              <a:lnSpc>
                <a:spcPct val="115000"/>
              </a:lnSpc>
              <a:spcBef>
                <a:spcPts val="0"/>
              </a:spcBef>
              <a:spcAft>
                <a:spcPts val="0"/>
              </a:spcAft>
              <a:buClr>
                <a:schemeClr val="dk2"/>
              </a:buClr>
              <a:buSzPts val="1400"/>
              <a:buFont typeface="Avenir"/>
              <a:buChar char="○"/>
              <a:defRPr sz="1400" b="0" i="0" u="none" strike="noStrike" cap="none">
                <a:solidFill>
                  <a:schemeClr val="dk2"/>
                </a:solidFill>
                <a:latin typeface="Avenir"/>
                <a:ea typeface="Avenir"/>
                <a:cs typeface="Avenir"/>
                <a:sym typeface="Avenir"/>
              </a:defRPr>
            </a:lvl8pPr>
            <a:lvl9pPr marL="4114800" marR="0" lvl="8" indent="-317500" algn="l" rtl="0">
              <a:lnSpc>
                <a:spcPct val="115000"/>
              </a:lnSpc>
              <a:spcBef>
                <a:spcPts val="0"/>
              </a:spcBef>
              <a:spcAft>
                <a:spcPts val="0"/>
              </a:spcAft>
              <a:buClr>
                <a:schemeClr val="dk2"/>
              </a:buClr>
              <a:buSzPts val="1400"/>
              <a:buFont typeface="Avenir"/>
              <a:buChar char="■"/>
              <a:defRPr sz="1400" b="0" i="0" u="none" strike="noStrike" cap="none">
                <a:solidFill>
                  <a:schemeClr val="dk2"/>
                </a:solidFill>
                <a:latin typeface="Avenir"/>
                <a:ea typeface="Avenir"/>
                <a:cs typeface="Avenir"/>
                <a:sym typeface="Avenir"/>
              </a:defRPr>
            </a:lvl9pPr>
          </a:lstStyle>
          <a:p>
            <a:pPr marL="0" indent="0" algn="ctr">
              <a:lnSpc>
                <a:spcPct val="114999"/>
              </a:lnSpc>
            </a:pPr>
            <a:r>
              <a:rPr lang="en-US" sz="3000">
                <a:solidFill>
                  <a:schemeClr val="bg1"/>
                </a:solidFill>
              </a:rPr>
              <a:t>3</a:t>
            </a:r>
          </a:p>
        </p:txBody>
      </p:sp>
      <p:sp>
        <p:nvSpPr>
          <p:cNvPr id="27" name="Google Shape;68;p15">
            <a:extLst>
              <a:ext uri="{FF2B5EF4-FFF2-40B4-BE49-F238E27FC236}">
                <a16:creationId xmlns:a16="http://schemas.microsoft.com/office/drawing/2014/main" id="{C8D9265E-2764-4E64-A918-5D06D0A91C5E}"/>
              </a:ext>
            </a:extLst>
          </p:cNvPr>
          <p:cNvSpPr txBox="1">
            <a:spLocks/>
          </p:cNvSpPr>
          <p:nvPr/>
        </p:nvSpPr>
        <p:spPr>
          <a:xfrm>
            <a:off x="4470673" y="1173496"/>
            <a:ext cx="929355" cy="721511"/>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chemeClr val="dk2"/>
              </a:buClr>
              <a:buSzPts val="1800"/>
              <a:buFont typeface="Avenir"/>
              <a:buNone/>
              <a:defRPr sz="1800" b="0" i="0" u="none" strike="noStrike" cap="none">
                <a:solidFill>
                  <a:schemeClr val="dk2"/>
                </a:solidFill>
                <a:latin typeface="Avenir"/>
                <a:ea typeface="Avenir"/>
                <a:cs typeface="Avenir"/>
                <a:sym typeface="Avenir"/>
              </a:defRPr>
            </a:lvl1pPr>
            <a:lvl2pPr marL="914400" marR="0" lvl="1" indent="-317500" algn="l" rtl="0">
              <a:lnSpc>
                <a:spcPct val="115000"/>
              </a:lnSpc>
              <a:spcBef>
                <a:spcPts val="0"/>
              </a:spcBef>
              <a:spcAft>
                <a:spcPts val="0"/>
              </a:spcAft>
              <a:buClr>
                <a:schemeClr val="dk2"/>
              </a:buClr>
              <a:buSzPts val="1400"/>
              <a:buFont typeface="Avenir"/>
              <a:buChar char="○"/>
              <a:defRPr sz="1400" b="0" i="0" u="none" strike="noStrike" cap="none">
                <a:solidFill>
                  <a:schemeClr val="dk2"/>
                </a:solidFill>
                <a:latin typeface="Avenir"/>
                <a:ea typeface="Avenir"/>
                <a:cs typeface="Avenir"/>
                <a:sym typeface="Avenir"/>
              </a:defRPr>
            </a:lvl2pPr>
            <a:lvl3pPr marL="1371600" marR="0" lvl="2" indent="-317500" algn="l" rtl="0">
              <a:lnSpc>
                <a:spcPct val="115000"/>
              </a:lnSpc>
              <a:spcBef>
                <a:spcPts val="0"/>
              </a:spcBef>
              <a:spcAft>
                <a:spcPts val="0"/>
              </a:spcAft>
              <a:buClr>
                <a:schemeClr val="dk2"/>
              </a:buClr>
              <a:buSzPts val="1400"/>
              <a:buFont typeface="Avenir"/>
              <a:buChar char="■"/>
              <a:defRPr sz="1400" b="0" i="0" u="none" strike="noStrike" cap="none">
                <a:solidFill>
                  <a:schemeClr val="dk2"/>
                </a:solidFill>
                <a:latin typeface="Avenir"/>
                <a:ea typeface="Avenir"/>
                <a:cs typeface="Avenir"/>
                <a:sym typeface="Avenir"/>
              </a:defRPr>
            </a:lvl3pPr>
            <a:lvl4pPr marL="1828800" marR="0" lvl="3" indent="-317500" algn="l" rtl="0">
              <a:lnSpc>
                <a:spcPct val="115000"/>
              </a:lnSpc>
              <a:spcBef>
                <a:spcPts val="0"/>
              </a:spcBef>
              <a:spcAft>
                <a:spcPts val="0"/>
              </a:spcAft>
              <a:buClr>
                <a:schemeClr val="dk2"/>
              </a:buClr>
              <a:buSzPts val="1400"/>
              <a:buFont typeface="Avenir"/>
              <a:buChar char="●"/>
              <a:defRPr sz="1400" b="0" i="0" u="none" strike="noStrike" cap="none">
                <a:solidFill>
                  <a:schemeClr val="dk2"/>
                </a:solidFill>
                <a:latin typeface="Avenir"/>
                <a:ea typeface="Avenir"/>
                <a:cs typeface="Avenir"/>
                <a:sym typeface="Avenir"/>
              </a:defRPr>
            </a:lvl4pPr>
            <a:lvl5pPr marL="2286000" marR="0" lvl="4" indent="-317500" algn="l" rtl="0">
              <a:lnSpc>
                <a:spcPct val="115000"/>
              </a:lnSpc>
              <a:spcBef>
                <a:spcPts val="0"/>
              </a:spcBef>
              <a:spcAft>
                <a:spcPts val="0"/>
              </a:spcAft>
              <a:buClr>
                <a:schemeClr val="dk2"/>
              </a:buClr>
              <a:buSzPts val="1400"/>
              <a:buFont typeface="Avenir"/>
              <a:buChar char="○"/>
              <a:defRPr sz="1400" b="0" i="0" u="none" strike="noStrike" cap="none">
                <a:solidFill>
                  <a:schemeClr val="dk2"/>
                </a:solidFill>
                <a:latin typeface="Avenir"/>
                <a:ea typeface="Avenir"/>
                <a:cs typeface="Avenir"/>
                <a:sym typeface="Avenir"/>
              </a:defRPr>
            </a:lvl5pPr>
            <a:lvl6pPr marL="2743200" marR="0" lvl="5" indent="-317500" algn="l" rtl="0">
              <a:lnSpc>
                <a:spcPct val="115000"/>
              </a:lnSpc>
              <a:spcBef>
                <a:spcPts val="0"/>
              </a:spcBef>
              <a:spcAft>
                <a:spcPts val="0"/>
              </a:spcAft>
              <a:buClr>
                <a:schemeClr val="dk2"/>
              </a:buClr>
              <a:buSzPts val="1400"/>
              <a:buFont typeface="Avenir"/>
              <a:buChar char="■"/>
              <a:defRPr sz="1400" b="0" i="0" u="none" strike="noStrike" cap="none">
                <a:solidFill>
                  <a:schemeClr val="dk2"/>
                </a:solidFill>
                <a:latin typeface="Avenir"/>
                <a:ea typeface="Avenir"/>
                <a:cs typeface="Avenir"/>
                <a:sym typeface="Avenir"/>
              </a:defRPr>
            </a:lvl6pPr>
            <a:lvl7pPr marL="3200400" marR="0" lvl="6" indent="-317500" algn="l" rtl="0">
              <a:lnSpc>
                <a:spcPct val="115000"/>
              </a:lnSpc>
              <a:spcBef>
                <a:spcPts val="0"/>
              </a:spcBef>
              <a:spcAft>
                <a:spcPts val="0"/>
              </a:spcAft>
              <a:buClr>
                <a:schemeClr val="dk2"/>
              </a:buClr>
              <a:buSzPts val="1400"/>
              <a:buFont typeface="Avenir"/>
              <a:buChar char="●"/>
              <a:defRPr sz="1400" b="0" i="0" u="none" strike="noStrike" cap="none">
                <a:solidFill>
                  <a:schemeClr val="dk2"/>
                </a:solidFill>
                <a:latin typeface="Avenir"/>
                <a:ea typeface="Avenir"/>
                <a:cs typeface="Avenir"/>
                <a:sym typeface="Avenir"/>
              </a:defRPr>
            </a:lvl7pPr>
            <a:lvl8pPr marL="3657600" marR="0" lvl="7" indent="-317500" algn="l" rtl="0">
              <a:lnSpc>
                <a:spcPct val="115000"/>
              </a:lnSpc>
              <a:spcBef>
                <a:spcPts val="0"/>
              </a:spcBef>
              <a:spcAft>
                <a:spcPts val="0"/>
              </a:spcAft>
              <a:buClr>
                <a:schemeClr val="dk2"/>
              </a:buClr>
              <a:buSzPts val="1400"/>
              <a:buFont typeface="Avenir"/>
              <a:buChar char="○"/>
              <a:defRPr sz="1400" b="0" i="0" u="none" strike="noStrike" cap="none">
                <a:solidFill>
                  <a:schemeClr val="dk2"/>
                </a:solidFill>
                <a:latin typeface="Avenir"/>
                <a:ea typeface="Avenir"/>
                <a:cs typeface="Avenir"/>
                <a:sym typeface="Avenir"/>
              </a:defRPr>
            </a:lvl8pPr>
            <a:lvl9pPr marL="4114800" marR="0" lvl="8" indent="-317500" algn="l" rtl="0">
              <a:lnSpc>
                <a:spcPct val="115000"/>
              </a:lnSpc>
              <a:spcBef>
                <a:spcPts val="0"/>
              </a:spcBef>
              <a:spcAft>
                <a:spcPts val="0"/>
              </a:spcAft>
              <a:buClr>
                <a:schemeClr val="dk2"/>
              </a:buClr>
              <a:buSzPts val="1400"/>
              <a:buFont typeface="Avenir"/>
              <a:buChar char="■"/>
              <a:defRPr sz="1400" b="0" i="0" u="none" strike="noStrike" cap="none">
                <a:solidFill>
                  <a:schemeClr val="dk2"/>
                </a:solidFill>
                <a:latin typeface="Avenir"/>
                <a:ea typeface="Avenir"/>
                <a:cs typeface="Avenir"/>
                <a:sym typeface="Avenir"/>
              </a:defRPr>
            </a:lvl9pPr>
          </a:lstStyle>
          <a:p>
            <a:pPr marL="0" indent="0" algn="ctr">
              <a:lnSpc>
                <a:spcPct val="114999"/>
              </a:lnSpc>
            </a:pPr>
            <a:r>
              <a:rPr lang="en-US" sz="3000">
                <a:solidFill>
                  <a:schemeClr val="bg1"/>
                </a:solidFill>
              </a:rPr>
              <a:t>4</a:t>
            </a:r>
          </a:p>
        </p:txBody>
      </p:sp>
      <p:sp>
        <p:nvSpPr>
          <p:cNvPr id="29" name="Google Shape;68;p15">
            <a:extLst>
              <a:ext uri="{FF2B5EF4-FFF2-40B4-BE49-F238E27FC236}">
                <a16:creationId xmlns:a16="http://schemas.microsoft.com/office/drawing/2014/main" id="{65EF1D89-D8B3-4FBD-9B59-B863BD36E228}"/>
              </a:ext>
            </a:extLst>
          </p:cNvPr>
          <p:cNvSpPr txBox="1">
            <a:spLocks/>
          </p:cNvSpPr>
          <p:nvPr/>
        </p:nvSpPr>
        <p:spPr>
          <a:xfrm>
            <a:off x="4470673" y="2533272"/>
            <a:ext cx="929355" cy="721511"/>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chemeClr val="dk2"/>
              </a:buClr>
              <a:buSzPts val="1800"/>
              <a:buFont typeface="Avenir"/>
              <a:buNone/>
              <a:defRPr sz="1800" b="0" i="0" u="none" strike="noStrike" cap="none">
                <a:solidFill>
                  <a:schemeClr val="dk2"/>
                </a:solidFill>
                <a:latin typeface="Avenir"/>
                <a:ea typeface="Avenir"/>
                <a:cs typeface="Avenir"/>
                <a:sym typeface="Avenir"/>
              </a:defRPr>
            </a:lvl1pPr>
            <a:lvl2pPr marL="914400" marR="0" lvl="1" indent="-317500" algn="l" rtl="0">
              <a:lnSpc>
                <a:spcPct val="115000"/>
              </a:lnSpc>
              <a:spcBef>
                <a:spcPts val="0"/>
              </a:spcBef>
              <a:spcAft>
                <a:spcPts val="0"/>
              </a:spcAft>
              <a:buClr>
                <a:schemeClr val="dk2"/>
              </a:buClr>
              <a:buSzPts val="1400"/>
              <a:buFont typeface="Avenir"/>
              <a:buChar char="○"/>
              <a:defRPr sz="1400" b="0" i="0" u="none" strike="noStrike" cap="none">
                <a:solidFill>
                  <a:schemeClr val="dk2"/>
                </a:solidFill>
                <a:latin typeface="Avenir"/>
                <a:ea typeface="Avenir"/>
                <a:cs typeface="Avenir"/>
                <a:sym typeface="Avenir"/>
              </a:defRPr>
            </a:lvl2pPr>
            <a:lvl3pPr marL="1371600" marR="0" lvl="2" indent="-317500" algn="l" rtl="0">
              <a:lnSpc>
                <a:spcPct val="115000"/>
              </a:lnSpc>
              <a:spcBef>
                <a:spcPts val="0"/>
              </a:spcBef>
              <a:spcAft>
                <a:spcPts val="0"/>
              </a:spcAft>
              <a:buClr>
                <a:schemeClr val="dk2"/>
              </a:buClr>
              <a:buSzPts val="1400"/>
              <a:buFont typeface="Avenir"/>
              <a:buChar char="■"/>
              <a:defRPr sz="1400" b="0" i="0" u="none" strike="noStrike" cap="none">
                <a:solidFill>
                  <a:schemeClr val="dk2"/>
                </a:solidFill>
                <a:latin typeface="Avenir"/>
                <a:ea typeface="Avenir"/>
                <a:cs typeface="Avenir"/>
                <a:sym typeface="Avenir"/>
              </a:defRPr>
            </a:lvl3pPr>
            <a:lvl4pPr marL="1828800" marR="0" lvl="3" indent="-317500" algn="l" rtl="0">
              <a:lnSpc>
                <a:spcPct val="115000"/>
              </a:lnSpc>
              <a:spcBef>
                <a:spcPts val="0"/>
              </a:spcBef>
              <a:spcAft>
                <a:spcPts val="0"/>
              </a:spcAft>
              <a:buClr>
                <a:schemeClr val="dk2"/>
              </a:buClr>
              <a:buSzPts val="1400"/>
              <a:buFont typeface="Avenir"/>
              <a:buChar char="●"/>
              <a:defRPr sz="1400" b="0" i="0" u="none" strike="noStrike" cap="none">
                <a:solidFill>
                  <a:schemeClr val="dk2"/>
                </a:solidFill>
                <a:latin typeface="Avenir"/>
                <a:ea typeface="Avenir"/>
                <a:cs typeface="Avenir"/>
                <a:sym typeface="Avenir"/>
              </a:defRPr>
            </a:lvl4pPr>
            <a:lvl5pPr marL="2286000" marR="0" lvl="4" indent="-317500" algn="l" rtl="0">
              <a:lnSpc>
                <a:spcPct val="115000"/>
              </a:lnSpc>
              <a:spcBef>
                <a:spcPts val="0"/>
              </a:spcBef>
              <a:spcAft>
                <a:spcPts val="0"/>
              </a:spcAft>
              <a:buClr>
                <a:schemeClr val="dk2"/>
              </a:buClr>
              <a:buSzPts val="1400"/>
              <a:buFont typeface="Avenir"/>
              <a:buChar char="○"/>
              <a:defRPr sz="1400" b="0" i="0" u="none" strike="noStrike" cap="none">
                <a:solidFill>
                  <a:schemeClr val="dk2"/>
                </a:solidFill>
                <a:latin typeface="Avenir"/>
                <a:ea typeface="Avenir"/>
                <a:cs typeface="Avenir"/>
                <a:sym typeface="Avenir"/>
              </a:defRPr>
            </a:lvl5pPr>
            <a:lvl6pPr marL="2743200" marR="0" lvl="5" indent="-317500" algn="l" rtl="0">
              <a:lnSpc>
                <a:spcPct val="115000"/>
              </a:lnSpc>
              <a:spcBef>
                <a:spcPts val="0"/>
              </a:spcBef>
              <a:spcAft>
                <a:spcPts val="0"/>
              </a:spcAft>
              <a:buClr>
                <a:schemeClr val="dk2"/>
              </a:buClr>
              <a:buSzPts val="1400"/>
              <a:buFont typeface="Avenir"/>
              <a:buChar char="■"/>
              <a:defRPr sz="1400" b="0" i="0" u="none" strike="noStrike" cap="none">
                <a:solidFill>
                  <a:schemeClr val="dk2"/>
                </a:solidFill>
                <a:latin typeface="Avenir"/>
                <a:ea typeface="Avenir"/>
                <a:cs typeface="Avenir"/>
                <a:sym typeface="Avenir"/>
              </a:defRPr>
            </a:lvl6pPr>
            <a:lvl7pPr marL="3200400" marR="0" lvl="6" indent="-317500" algn="l" rtl="0">
              <a:lnSpc>
                <a:spcPct val="115000"/>
              </a:lnSpc>
              <a:spcBef>
                <a:spcPts val="0"/>
              </a:spcBef>
              <a:spcAft>
                <a:spcPts val="0"/>
              </a:spcAft>
              <a:buClr>
                <a:schemeClr val="dk2"/>
              </a:buClr>
              <a:buSzPts val="1400"/>
              <a:buFont typeface="Avenir"/>
              <a:buChar char="●"/>
              <a:defRPr sz="1400" b="0" i="0" u="none" strike="noStrike" cap="none">
                <a:solidFill>
                  <a:schemeClr val="dk2"/>
                </a:solidFill>
                <a:latin typeface="Avenir"/>
                <a:ea typeface="Avenir"/>
                <a:cs typeface="Avenir"/>
                <a:sym typeface="Avenir"/>
              </a:defRPr>
            </a:lvl7pPr>
            <a:lvl8pPr marL="3657600" marR="0" lvl="7" indent="-317500" algn="l" rtl="0">
              <a:lnSpc>
                <a:spcPct val="115000"/>
              </a:lnSpc>
              <a:spcBef>
                <a:spcPts val="0"/>
              </a:spcBef>
              <a:spcAft>
                <a:spcPts val="0"/>
              </a:spcAft>
              <a:buClr>
                <a:schemeClr val="dk2"/>
              </a:buClr>
              <a:buSzPts val="1400"/>
              <a:buFont typeface="Avenir"/>
              <a:buChar char="○"/>
              <a:defRPr sz="1400" b="0" i="0" u="none" strike="noStrike" cap="none">
                <a:solidFill>
                  <a:schemeClr val="dk2"/>
                </a:solidFill>
                <a:latin typeface="Avenir"/>
                <a:ea typeface="Avenir"/>
                <a:cs typeface="Avenir"/>
                <a:sym typeface="Avenir"/>
              </a:defRPr>
            </a:lvl8pPr>
            <a:lvl9pPr marL="4114800" marR="0" lvl="8" indent="-317500" algn="l" rtl="0">
              <a:lnSpc>
                <a:spcPct val="115000"/>
              </a:lnSpc>
              <a:spcBef>
                <a:spcPts val="0"/>
              </a:spcBef>
              <a:spcAft>
                <a:spcPts val="0"/>
              </a:spcAft>
              <a:buClr>
                <a:schemeClr val="dk2"/>
              </a:buClr>
              <a:buSzPts val="1400"/>
              <a:buFont typeface="Avenir"/>
              <a:buChar char="■"/>
              <a:defRPr sz="1400" b="0" i="0" u="none" strike="noStrike" cap="none">
                <a:solidFill>
                  <a:schemeClr val="dk2"/>
                </a:solidFill>
                <a:latin typeface="Avenir"/>
                <a:ea typeface="Avenir"/>
                <a:cs typeface="Avenir"/>
                <a:sym typeface="Avenir"/>
              </a:defRPr>
            </a:lvl9pPr>
          </a:lstStyle>
          <a:p>
            <a:pPr marL="0" indent="0" algn="ctr">
              <a:lnSpc>
                <a:spcPct val="114999"/>
              </a:lnSpc>
            </a:pPr>
            <a:r>
              <a:rPr lang="en-US" sz="3000">
                <a:solidFill>
                  <a:schemeClr val="bg1"/>
                </a:solidFill>
              </a:rPr>
              <a:t>5</a:t>
            </a:r>
            <a:endParaRPr lang="en-US"/>
          </a:p>
        </p:txBody>
      </p:sp>
      <p:sp>
        <p:nvSpPr>
          <p:cNvPr id="31" name="Google Shape;68;p15">
            <a:extLst>
              <a:ext uri="{FF2B5EF4-FFF2-40B4-BE49-F238E27FC236}">
                <a16:creationId xmlns:a16="http://schemas.microsoft.com/office/drawing/2014/main" id="{90D6D1E8-E021-4BA9-A16A-90729E868E80}"/>
              </a:ext>
            </a:extLst>
          </p:cNvPr>
          <p:cNvSpPr txBox="1">
            <a:spLocks/>
          </p:cNvSpPr>
          <p:nvPr/>
        </p:nvSpPr>
        <p:spPr>
          <a:xfrm>
            <a:off x="4470673" y="3899616"/>
            <a:ext cx="929355" cy="721511"/>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chemeClr val="dk2"/>
              </a:buClr>
              <a:buSzPts val="1800"/>
              <a:buFont typeface="Avenir"/>
              <a:buNone/>
              <a:defRPr sz="1800" b="0" i="0" u="none" strike="noStrike" cap="none">
                <a:solidFill>
                  <a:schemeClr val="dk2"/>
                </a:solidFill>
                <a:latin typeface="Avenir"/>
                <a:ea typeface="Avenir"/>
                <a:cs typeface="Avenir"/>
                <a:sym typeface="Avenir"/>
              </a:defRPr>
            </a:lvl1pPr>
            <a:lvl2pPr marL="914400" marR="0" lvl="1" indent="-317500" algn="l" rtl="0">
              <a:lnSpc>
                <a:spcPct val="115000"/>
              </a:lnSpc>
              <a:spcBef>
                <a:spcPts val="0"/>
              </a:spcBef>
              <a:spcAft>
                <a:spcPts val="0"/>
              </a:spcAft>
              <a:buClr>
                <a:schemeClr val="dk2"/>
              </a:buClr>
              <a:buSzPts val="1400"/>
              <a:buFont typeface="Avenir"/>
              <a:buChar char="○"/>
              <a:defRPr sz="1400" b="0" i="0" u="none" strike="noStrike" cap="none">
                <a:solidFill>
                  <a:schemeClr val="dk2"/>
                </a:solidFill>
                <a:latin typeface="Avenir"/>
                <a:ea typeface="Avenir"/>
                <a:cs typeface="Avenir"/>
                <a:sym typeface="Avenir"/>
              </a:defRPr>
            </a:lvl2pPr>
            <a:lvl3pPr marL="1371600" marR="0" lvl="2" indent="-317500" algn="l" rtl="0">
              <a:lnSpc>
                <a:spcPct val="115000"/>
              </a:lnSpc>
              <a:spcBef>
                <a:spcPts val="0"/>
              </a:spcBef>
              <a:spcAft>
                <a:spcPts val="0"/>
              </a:spcAft>
              <a:buClr>
                <a:schemeClr val="dk2"/>
              </a:buClr>
              <a:buSzPts val="1400"/>
              <a:buFont typeface="Avenir"/>
              <a:buChar char="■"/>
              <a:defRPr sz="1400" b="0" i="0" u="none" strike="noStrike" cap="none">
                <a:solidFill>
                  <a:schemeClr val="dk2"/>
                </a:solidFill>
                <a:latin typeface="Avenir"/>
                <a:ea typeface="Avenir"/>
                <a:cs typeface="Avenir"/>
                <a:sym typeface="Avenir"/>
              </a:defRPr>
            </a:lvl3pPr>
            <a:lvl4pPr marL="1828800" marR="0" lvl="3" indent="-317500" algn="l" rtl="0">
              <a:lnSpc>
                <a:spcPct val="115000"/>
              </a:lnSpc>
              <a:spcBef>
                <a:spcPts val="0"/>
              </a:spcBef>
              <a:spcAft>
                <a:spcPts val="0"/>
              </a:spcAft>
              <a:buClr>
                <a:schemeClr val="dk2"/>
              </a:buClr>
              <a:buSzPts val="1400"/>
              <a:buFont typeface="Avenir"/>
              <a:buChar char="●"/>
              <a:defRPr sz="1400" b="0" i="0" u="none" strike="noStrike" cap="none">
                <a:solidFill>
                  <a:schemeClr val="dk2"/>
                </a:solidFill>
                <a:latin typeface="Avenir"/>
                <a:ea typeface="Avenir"/>
                <a:cs typeface="Avenir"/>
                <a:sym typeface="Avenir"/>
              </a:defRPr>
            </a:lvl4pPr>
            <a:lvl5pPr marL="2286000" marR="0" lvl="4" indent="-317500" algn="l" rtl="0">
              <a:lnSpc>
                <a:spcPct val="115000"/>
              </a:lnSpc>
              <a:spcBef>
                <a:spcPts val="0"/>
              </a:spcBef>
              <a:spcAft>
                <a:spcPts val="0"/>
              </a:spcAft>
              <a:buClr>
                <a:schemeClr val="dk2"/>
              </a:buClr>
              <a:buSzPts val="1400"/>
              <a:buFont typeface="Avenir"/>
              <a:buChar char="○"/>
              <a:defRPr sz="1400" b="0" i="0" u="none" strike="noStrike" cap="none">
                <a:solidFill>
                  <a:schemeClr val="dk2"/>
                </a:solidFill>
                <a:latin typeface="Avenir"/>
                <a:ea typeface="Avenir"/>
                <a:cs typeface="Avenir"/>
                <a:sym typeface="Avenir"/>
              </a:defRPr>
            </a:lvl5pPr>
            <a:lvl6pPr marL="2743200" marR="0" lvl="5" indent="-317500" algn="l" rtl="0">
              <a:lnSpc>
                <a:spcPct val="115000"/>
              </a:lnSpc>
              <a:spcBef>
                <a:spcPts val="0"/>
              </a:spcBef>
              <a:spcAft>
                <a:spcPts val="0"/>
              </a:spcAft>
              <a:buClr>
                <a:schemeClr val="dk2"/>
              </a:buClr>
              <a:buSzPts val="1400"/>
              <a:buFont typeface="Avenir"/>
              <a:buChar char="■"/>
              <a:defRPr sz="1400" b="0" i="0" u="none" strike="noStrike" cap="none">
                <a:solidFill>
                  <a:schemeClr val="dk2"/>
                </a:solidFill>
                <a:latin typeface="Avenir"/>
                <a:ea typeface="Avenir"/>
                <a:cs typeface="Avenir"/>
                <a:sym typeface="Avenir"/>
              </a:defRPr>
            </a:lvl6pPr>
            <a:lvl7pPr marL="3200400" marR="0" lvl="6" indent="-317500" algn="l" rtl="0">
              <a:lnSpc>
                <a:spcPct val="115000"/>
              </a:lnSpc>
              <a:spcBef>
                <a:spcPts val="0"/>
              </a:spcBef>
              <a:spcAft>
                <a:spcPts val="0"/>
              </a:spcAft>
              <a:buClr>
                <a:schemeClr val="dk2"/>
              </a:buClr>
              <a:buSzPts val="1400"/>
              <a:buFont typeface="Avenir"/>
              <a:buChar char="●"/>
              <a:defRPr sz="1400" b="0" i="0" u="none" strike="noStrike" cap="none">
                <a:solidFill>
                  <a:schemeClr val="dk2"/>
                </a:solidFill>
                <a:latin typeface="Avenir"/>
                <a:ea typeface="Avenir"/>
                <a:cs typeface="Avenir"/>
                <a:sym typeface="Avenir"/>
              </a:defRPr>
            </a:lvl7pPr>
            <a:lvl8pPr marL="3657600" marR="0" lvl="7" indent="-317500" algn="l" rtl="0">
              <a:lnSpc>
                <a:spcPct val="115000"/>
              </a:lnSpc>
              <a:spcBef>
                <a:spcPts val="0"/>
              </a:spcBef>
              <a:spcAft>
                <a:spcPts val="0"/>
              </a:spcAft>
              <a:buClr>
                <a:schemeClr val="dk2"/>
              </a:buClr>
              <a:buSzPts val="1400"/>
              <a:buFont typeface="Avenir"/>
              <a:buChar char="○"/>
              <a:defRPr sz="1400" b="0" i="0" u="none" strike="noStrike" cap="none">
                <a:solidFill>
                  <a:schemeClr val="dk2"/>
                </a:solidFill>
                <a:latin typeface="Avenir"/>
                <a:ea typeface="Avenir"/>
                <a:cs typeface="Avenir"/>
                <a:sym typeface="Avenir"/>
              </a:defRPr>
            </a:lvl8pPr>
            <a:lvl9pPr marL="4114800" marR="0" lvl="8" indent="-317500" algn="l" rtl="0">
              <a:lnSpc>
                <a:spcPct val="115000"/>
              </a:lnSpc>
              <a:spcBef>
                <a:spcPts val="0"/>
              </a:spcBef>
              <a:spcAft>
                <a:spcPts val="0"/>
              </a:spcAft>
              <a:buClr>
                <a:schemeClr val="dk2"/>
              </a:buClr>
              <a:buSzPts val="1400"/>
              <a:buFont typeface="Avenir"/>
              <a:buChar char="■"/>
              <a:defRPr sz="1400" b="0" i="0" u="none" strike="noStrike" cap="none">
                <a:solidFill>
                  <a:schemeClr val="dk2"/>
                </a:solidFill>
                <a:latin typeface="Avenir"/>
                <a:ea typeface="Avenir"/>
                <a:cs typeface="Avenir"/>
                <a:sym typeface="Avenir"/>
              </a:defRPr>
            </a:lvl9pPr>
          </a:lstStyle>
          <a:p>
            <a:pPr marL="0" indent="0" algn="ctr">
              <a:lnSpc>
                <a:spcPct val="114999"/>
              </a:lnSpc>
            </a:pPr>
            <a:r>
              <a:rPr lang="en-US" sz="3000">
                <a:solidFill>
                  <a:schemeClr val="bg1"/>
                </a:solidFill>
              </a:rPr>
              <a:t>6</a:t>
            </a:r>
            <a:endParaRPr lang="en-US"/>
          </a:p>
        </p:txBody>
      </p:sp>
      <p:sp>
        <p:nvSpPr>
          <p:cNvPr id="33" name="TextBox 32">
            <a:extLst>
              <a:ext uri="{FF2B5EF4-FFF2-40B4-BE49-F238E27FC236}">
                <a16:creationId xmlns:a16="http://schemas.microsoft.com/office/drawing/2014/main" id="{107B7D6E-AD2A-4EA4-B5BB-820D95D1E929}"/>
              </a:ext>
            </a:extLst>
          </p:cNvPr>
          <p:cNvSpPr txBox="1"/>
          <p:nvPr/>
        </p:nvSpPr>
        <p:spPr>
          <a:xfrm>
            <a:off x="1387366" y="1173875"/>
            <a:ext cx="2874578" cy="3699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a:latin typeface="Avenir"/>
              </a:rPr>
              <a:t>Support service delivery</a:t>
            </a:r>
          </a:p>
          <a:p>
            <a:endParaRPr lang="en-US" sz="1800">
              <a:latin typeface="Avenir"/>
            </a:endParaRPr>
          </a:p>
          <a:p>
            <a:endParaRPr lang="en-US" sz="1800">
              <a:latin typeface="Avenir"/>
            </a:endParaRPr>
          </a:p>
          <a:p>
            <a:endParaRPr lang="en-US" sz="1800">
              <a:latin typeface="Avenir"/>
            </a:endParaRPr>
          </a:p>
          <a:p>
            <a:r>
              <a:rPr lang="en-US" sz="1800">
                <a:latin typeface="Avenir"/>
              </a:rPr>
              <a:t>Inform the Humanitarian Coordinator/Humanitarian Country team’s strategic decision-making</a:t>
            </a:r>
          </a:p>
          <a:p>
            <a:endParaRPr lang="en-US" sz="1800">
              <a:latin typeface="Avenir"/>
            </a:endParaRPr>
          </a:p>
          <a:p>
            <a:endParaRPr lang="en-US" sz="1800">
              <a:latin typeface="Avenir"/>
            </a:endParaRPr>
          </a:p>
          <a:p>
            <a:r>
              <a:rPr lang="en-US" sz="1800">
                <a:latin typeface="Avenir"/>
              </a:rPr>
              <a:t>Plan and implement cluster strategies</a:t>
            </a:r>
          </a:p>
          <a:p>
            <a:endParaRPr lang="en-US" sz="1800">
              <a:latin typeface="Avenir"/>
            </a:endParaRPr>
          </a:p>
        </p:txBody>
      </p:sp>
      <p:sp>
        <p:nvSpPr>
          <p:cNvPr id="37" name="TextBox 36">
            <a:extLst>
              <a:ext uri="{FF2B5EF4-FFF2-40B4-BE49-F238E27FC236}">
                <a16:creationId xmlns:a16="http://schemas.microsoft.com/office/drawing/2014/main" id="{F0B0D2F3-E567-4283-B2E8-291253DF8CD0}"/>
              </a:ext>
            </a:extLst>
          </p:cNvPr>
          <p:cNvSpPr txBox="1"/>
          <p:nvPr/>
        </p:nvSpPr>
        <p:spPr>
          <a:xfrm>
            <a:off x="5552089" y="1173873"/>
            <a:ext cx="2743199"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a:latin typeface="Avenir"/>
              </a:rPr>
              <a:t>Monitor and evaluate performance</a:t>
            </a:r>
          </a:p>
          <a:p>
            <a:endParaRPr lang="en-US" sz="1800">
              <a:latin typeface="Avenir"/>
            </a:endParaRPr>
          </a:p>
          <a:p>
            <a:endParaRPr lang="en-US" sz="1800">
              <a:latin typeface="Avenir"/>
            </a:endParaRPr>
          </a:p>
          <a:p>
            <a:endParaRPr lang="en-US" sz="1800">
              <a:latin typeface="Avenir"/>
            </a:endParaRPr>
          </a:p>
          <a:p>
            <a:r>
              <a:rPr lang="en-US" sz="1800">
                <a:latin typeface="Avenir"/>
              </a:rPr>
              <a:t>Build national capacity in preparedness and contingency planning</a:t>
            </a:r>
          </a:p>
          <a:p>
            <a:endParaRPr lang="en-US" sz="1800">
              <a:latin typeface="Avenir"/>
            </a:endParaRPr>
          </a:p>
          <a:p>
            <a:endParaRPr lang="en-US" sz="1800">
              <a:latin typeface="Avenir"/>
            </a:endParaRPr>
          </a:p>
          <a:p>
            <a:r>
              <a:rPr lang="en-US" sz="1800">
                <a:latin typeface="Avenir"/>
              </a:rPr>
              <a:t>Support robust advocacy</a:t>
            </a:r>
          </a:p>
          <a:p>
            <a:endParaRPr lang="en-US" sz="1800">
              <a:latin typeface="Aveni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9"/>
        <p:cNvGrpSpPr/>
        <p:nvPr/>
      </p:nvGrpSpPr>
      <p:grpSpPr>
        <a:xfrm>
          <a:off x="0" y="0"/>
          <a:ext cx="0" cy="0"/>
          <a:chOff x="0" y="0"/>
          <a:chExt cx="0" cy="0"/>
        </a:xfrm>
      </p:grpSpPr>
      <p:sp>
        <p:nvSpPr>
          <p:cNvPr id="80" name="Google Shape;80;p17"/>
          <p:cNvSpPr txBox="1">
            <a:spLocks noGrp="1"/>
          </p:cNvSpPr>
          <p:nvPr>
            <p:ph type="body" idx="1"/>
          </p:nvPr>
        </p:nvSpPr>
        <p:spPr>
          <a:xfrm>
            <a:off x="4843900" y="2859650"/>
            <a:ext cx="3792300" cy="1840800"/>
          </a:xfrm>
          <a:prstGeom prst="rect">
            <a:avLst/>
          </a:prstGeom>
        </p:spPr>
        <p:txBody>
          <a:bodyPr spcFirstLastPara="1" wrap="square" lIns="91425" tIns="91425" rIns="91425" bIns="91425" anchor="t" anchorCtr="0">
            <a:normAutofit/>
          </a:bodyPr>
          <a:lstStyle/>
          <a:p>
            <a:pPr marL="0" indent="0">
              <a:lnSpc>
                <a:spcPct val="114999"/>
              </a:lnSpc>
              <a:buNone/>
            </a:pPr>
            <a:r>
              <a:rPr lang="en-US">
                <a:solidFill>
                  <a:schemeClr val="bg1"/>
                </a:solidFill>
              </a:rPr>
              <a:t>                  Governance: </a:t>
            </a:r>
          </a:p>
          <a:p>
            <a:pPr marL="0" indent="0">
              <a:lnSpc>
                <a:spcPct val="114999"/>
              </a:lnSpc>
              <a:buNone/>
            </a:pPr>
            <a:r>
              <a:rPr lang="en-US">
                <a:solidFill>
                  <a:schemeClr val="bg1"/>
                </a:solidFill>
              </a:rPr>
              <a:t>	Strategic Advisory Group </a:t>
            </a:r>
          </a:p>
          <a:p>
            <a:pPr marL="0" lvl="0" indent="0" algn="l">
              <a:lnSpc>
                <a:spcPct val="114999"/>
              </a:lnSpc>
              <a:spcBef>
                <a:spcPts val="0"/>
              </a:spcBef>
              <a:spcAft>
                <a:spcPts val="1200"/>
              </a:spcAft>
              <a:buNone/>
            </a:pPr>
            <a:endParaRPr>
              <a:solidFill>
                <a:schemeClr val="bg1"/>
              </a:solidFill>
            </a:endParaRPr>
          </a:p>
        </p:txBody>
      </p:sp>
      <p:sp>
        <p:nvSpPr>
          <p:cNvPr id="81" name="Google Shape;81;p17"/>
          <p:cNvSpPr txBox="1">
            <a:spLocks noGrp="1"/>
          </p:cNvSpPr>
          <p:nvPr>
            <p:ph type="body" idx="1"/>
          </p:nvPr>
        </p:nvSpPr>
        <p:spPr>
          <a:xfrm>
            <a:off x="495200" y="2859650"/>
            <a:ext cx="3792300" cy="1840800"/>
          </a:xfrm>
          <a:prstGeom prst="rect">
            <a:avLst/>
          </a:prstGeom>
        </p:spPr>
        <p:txBody>
          <a:bodyPr spcFirstLastPara="1" wrap="square" lIns="91425" tIns="91425" rIns="91425" bIns="91425" anchor="t" anchorCtr="0">
            <a:normAutofit/>
          </a:bodyPr>
          <a:lstStyle/>
          <a:p>
            <a:pPr marL="0" indent="0">
              <a:lnSpc>
                <a:spcPct val="114999"/>
              </a:lnSpc>
              <a:buNone/>
            </a:pPr>
            <a:r>
              <a:rPr lang="en-US">
                <a:solidFill>
                  <a:schemeClr val="bg1"/>
                </a:solidFill>
              </a:rPr>
              <a:t>Mission: ensure (</a:t>
            </a:r>
            <a:r>
              <a:rPr lang="en-US" err="1">
                <a:solidFill>
                  <a:schemeClr val="bg1"/>
                </a:solidFill>
              </a:rPr>
              <a:t>i</a:t>
            </a:r>
            <a:r>
              <a:rPr lang="en-US">
                <a:solidFill>
                  <a:schemeClr val="bg1"/>
                </a:solidFill>
              </a:rPr>
              <a:t>) well-coordinated,</a:t>
            </a:r>
          </a:p>
          <a:p>
            <a:pPr marL="0" indent="0">
              <a:lnSpc>
                <a:spcPct val="114999"/>
              </a:lnSpc>
              <a:buNone/>
            </a:pPr>
            <a:r>
              <a:rPr lang="en-US">
                <a:solidFill>
                  <a:schemeClr val="bg1"/>
                </a:solidFill>
              </a:rPr>
              <a:t>effective and principled protection</a:t>
            </a:r>
          </a:p>
          <a:p>
            <a:pPr marL="0" indent="0">
              <a:lnSpc>
                <a:spcPct val="114999"/>
              </a:lnSpc>
              <a:buNone/>
            </a:pPr>
            <a:r>
              <a:rPr lang="en-US">
                <a:solidFill>
                  <a:schemeClr val="bg1"/>
                </a:solidFill>
              </a:rPr>
              <a:t>preparedness and responses and (ii)</a:t>
            </a:r>
          </a:p>
          <a:p>
            <a:pPr marL="0" indent="0">
              <a:lnSpc>
                <a:spcPct val="114999"/>
              </a:lnSpc>
              <a:buNone/>
            </a:pPr>
            <a:r>
              <a:rPr lang="en-US">
                <a:solidFill>
                  <a:schemeClr val="bg1"/>
                </a:solidFill>
              </a:rPr>
              <a:t>protection is at the core of humanitarian action and considered essential for development and peace</a:t>
            </a:r>
          </a:p>
          <a:p>
            <a:pPr marL="0" lvl="0" indent="0" algn="l">
              <a:lnSpc>
                <a:spcPct val="114999"/>
              </a:lnSpc>
              <a:spcBef>
                <a:spcPts val="0"/>
              </a:spcBef>
              <a:spcAft>
                <a:spcPts val="1200"/>
              </a:spcAft>
              <a:buNone/>
            </a:pPr>
            <a:endParaRPr>
              <a:solidFill>
                <a:schemeClr val="bg1"/>
              </a:solidFill>
            </a:endParaRPr>
          </a:p>
        </p:txBody>
      </p:sp>
      <p:sp>
        <p:nvSpPr>
          <p:cNvPr id="82" name="Google Shape;82;p17"/>
          <p:cNvSpPr txBox="1">
            <a:spLocks noGrp="1"/>
          </p:cNvSpPr>
          <p:nvPr>
            <p:ph type="body" idx="1"/>
          </p:nvPr>
        </p:nvSpPr>
        <p:spPr>
          <a:xfrm>
            <a:off x="495200" y="470875"/>
            <a:ext cx="3713473" cy="1840800"/>
          </a:xfrm>
          <a:prstGeom prst="rect">
            <a:avLst/>
          </a:prstGeom>
        </p:spPr>
        <p:txBody>
          <a:bodyPr spcFirstLastPara="1" wrap="square" lIns="91425" tIns="91425" rIns="91425" bIns="91425" anchor="t" anchorCtr="0">
            <a:normAutofit/>
          </a:bodyPr>
          <a:lstStyle/>
          <a:p>
            <a:pPr marL="0" indent="0">
              <a:lnSpc>
                <a:spcPct val="114999"/>
              </a:lnSpc>
              <a:buNone/>
            </a:pPr>
            <a:r>
              <a:rPr lang="en-US">
                <a:solidFill>
                  <a:schemeClr val="bg1"/>
                </a:solidFill>
              </a:rPr>
              <a:t>Network of NGOs, IOs, and UN agencies engaged in protection work in humanitarian crises, including armed conflict</a:t>
            </a:r>
            <a:endParaRPr lang="en-US"/>
          </a:p>
          <a:p>
            <a:pPr marL="0" indent="0">
              <a:lnSpc>
                <a:spcPct val="114999"/>
              </a:lnSpc>
              <a:spcAft>
                <a:spcPts val="1200"/>
              </a:spcAft>
              <a:buNone/>
            </a:pPr>
            <a:endParaRPr lang="en-US">
              <a:solidFill>
                <a:schemeClr val="bg1"/>
              </a:solidFill>
            </a:endParaRPr>
          </a:p>
        </p:txBody>
      </p:sp>
      <p:sp>
        <p:nvSpPr>
          <p:cNvPr id="83" name="Google Shape;83;p17"/>
          <p:cNvSpPr txBox="1">
            <a:spLocks noGrp="1"/>
          </p:cNvSpPr>
          <p:nvPr>
            <p:ph type="body" idx="1"/>
          </p:nvPr>
        </p:nvSpPr>
        <p:spPr>
          <a:xfrm>
            <a:off x="4843900" y="470875"/>
            <a:ext cx="3792300" cy="2024731"/>
          </a:xfrm>
          <a:prstGeom prst="rect">
            <a:avLst/>
          </a:prstGeom>
        </p:spPr>
        <p:txBody>
          <a:bodyPr spcFirstLastPara="1" wrap="square" lIns="91425" tIns="91425" rIns="91425" bIns="91425" anchor="t" anchorCtr="0">
            <a:normAutofit/>
          </a:bodyPr>
          <a:lstStyle/>
          <a:p>
            <a:pPr marL="0" indent="0">
              <a:lnSpc>
                <a:spcPct val="114999"/>
              </a:lnSpc>
              <a:buNone/>
            </a:pPr>
            <a:r>
              <a:rPr lang="en-US">
                <a:solidFill>
                  <a:schemeClr val="bg1"/>
                </a:solidFill>
              </a:rPr>
              <a:t>Work: coordinate the development of policy, standards and operational tools relating to protection in humanitarian action, including</a:t>
            </a:r>
          </a:p>
          <a:p>
            <a:pPr marL="0" indent="0">
              <a:lnSpc>
                <a:spcPct val="114999"/>
              </a:lnSpc>
              <a:buNone/>
            </a:pPr>
            <a:r>
              <a:rPr lang="en-US">
                <a:solidFill>
                  <a:schemeClr val="bg1"/>
                </a:solidFill>
              </a:rPr>
              <a:t>          practical guidance on how to establish</a:t>
            </a:r>
          </a:p>
          <a:p>
            <a:pPr marL="0" indent="0">
              <a:lnSpc>
                <a:spcPct val="114999"/>
              </a:lnSpc>
              <a:buNone/>
            </a:pPr>
            <a:r>
              <a:rPr lang="en-US">
                <a:solidFill>
                  <a:schemeClr val="bg1"/>
                </a:solidFill>
              </a:rPr>
              <a:t>              and manage protection</a:t>
            </a:r>
          </a:p>
          <a:p>
            <a:pPr marL="0" indent="0">
              <a:lnSpc>
                <a:spcPct val="114999"/>
              </a:lnSpc>
              <a:buNone/>
            </a:pPr>
            <a:r>
              <a:rPr lang="en-US">
                <a:solidFill>
                  <a:schemeClr val="bg1"/>
                </a:solidFill>
              </a:rPr>
              <a:t>                    coordination mechanisms</a:t>
            </a:r>
          </a:p>
          <a:p>
            <a:pPr marL="0" lvl="0" indent="0" algn="l">
              <a:lnSpc>
                <a:spcPct val="114999"/>
              </a:lnSpc>
              <a:spcBef>
                <a:spcPts val="0"/>
              </a:spcBef>
              <a:spcAft>
                <a:spcPts val="1200"/>
              </a:spcAft>
              <a:buNone/>
            </a:pPr>
            <a:endParaRPr>
              <a:solidFill>
                <a:schemeClr val="bg1"/>
              </a:solidFill>
            </a:endParaRPr>
          </a:p>
        </p:txBody>
      </p:sp>
      <p:sp>
        <p:nvSpPr>
          <p:cNvPr id="2" name="Oval 1">
            <a:extLst>
              <a:ext uri="{FF2B5EF4-FFF2-40B4-BE49-F238E27FC236}">
                <a16:creationId xmlns:a16="http://schemas.microsoft.com/office/drawing/2014/main" id="{55A32FB2-A57C-4972-BDCE-C88CCB03DA27}"/>
              </a:ext>
            </a:extLst>
          </p:cNvPr>
          <p:cNvSpPr/>
          <p:nvPr/>
        </p:nvSpPr>
        <p:spPr>
          <a:xfrm>
            <a:off x="3431627" y="1352551"/>
            <a:ext cx="2279431" cy="228599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descr="Diagram&#10;&#10;Description automatically generated">
            <a:extLst>
              <a:ext uri="{FF2B5EF4-FFF2-40B4-BE49-F238E27FC236}">
                <a16:creationId xmlns:a16="http://schemas.microsoft.com/office/drawing/2014/main" id="{4CDEBF9C-6BA8-4E46-858E-D4BC2FA6377F}"/>
              </a:ext>
            </a:extLst>
          </p:cNvPr>
          <p:cNvPicPr>
            <a:picLocks noChangeAspect="1"/>
          </p:cNvPicPr>
          <p:nvPr/>
        </p:nvPicPr>
        <p:blipFill rotWithShape="1">
          <a:blip r:embed="rId4"/>
          <a:srcRect l="7386" t="5310" r="5682" b="7965"/>
          <a:stretch/>
        </p:blipFill>
        <p:spPr>
          <a:xfrm>
            <a:off x="3664050" y="1906224"/>
            <a:ext cx="1835137" cy="117018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1683125" y="445025"/>
            <a:ext cx="7149300" cy="572700"/>
          </a:xfrm>
          <a:prstGeom prst="rect">
            <a:avLst/>
          </a:prstGeom>
        </p:spPr>
        <p:txBody>
          <a:bodyPr spcFirstLastPara="1" wrap="square" lIns="91425" tIns="91425" rIns="91425" bIns="91425" anchor="t" anchorCtr="0">
            <a:normAutofit fontScale="90000"/>
          </a:bodyPr>
          <a:lstStyle/>
          <a:p>
            <a:r>
              <a:rPr lang="en-GB"/>
              <a:t>GPC Strategic Framework 2020-24</a:t>
            </a:r>
            <a:endParaRPr lang="en-US"/>
          </a:p>
          <a:p>
            <a:endParaRPr lang="en-GB"/>
          </a:p>
        </p:txBody>
      </p:sp>
      <p:sp>
        <p:nvSpPr>
          <p:cNvPr id="62" name="Google Shape;62;p14"/>
          <p:cNvSpPr txBox="1">
            <a:spLocks noGrp="1"/>
          </p:cNvSpPr>
          <p:nvPr>
            <p:ph type="body" idx="1"/>
          </p:nvPr>
        </p:nvSpPr>
        <p:spPr>
          <a:xfrm>
            <a:off x="1683000" y="1152475"/>
            <a:ext cx="6439853" cy="3751417"/>
          </a:xfrm>
          <a:prstGeom prst="rect">
            <a:avLst/>
          </a:prstGeom>
        </p:spPr>
        <p:txBody>
          <a:bodyPr spcFirstLastPara="1" wrap="square" lIns="91425" tIns="91425" rIns="91425" bIns="91425" anchor="t" anchorCtr="0">
            <a:normAutofit fontScale="92500" lnSpcReduction="10000"/>
          </a:bodyPr>
          <a:lstStyle/>
          <a:p>
            <a:pPr marL="285750" indent="-285750">
              <a:lnSpc>
                <a:spcPct val="114999"/>
              </a:lnSpc>
            </a:pPr>
            <a:r>
              <a:rPr lang="en-US"/>
              <a:t>Establish basics of protection coordination in all our operations</a:t>
            </a:r>
          </a:p>
          <a:p>
            <a:pPr marL="285750" indent="-285750">
              <a:lnSpc>
                <a:spcPct val="114999"/>
              </a:lnSpc>
            </a:pPr>
            <a:endParaRPr lang="en-US"/>
          </a:p>
          <a:p>
            <a:pPr marL="285750" indent="-285750">
              <a:lnSpc>
                <a:spcPct val="114999"/>
              </a:lnSpc>
            </a:pPr>
            <a:r>
              <a:rPr lang="en-US"/>
              <a:t>Ensure voices of crisis-affected persons are heard, esp. the forgotten ones</a:t>
            </a:r>
          </a:p>
          <a:p>
            <a:pPr marL="285750" indent="-285750">
              <a:lnSpc>
                <a:spcPct val="114999"/>
              </a:lnSpc>
            </a:pPr>
            <a:endParaRPr lang="en-US"/>
          </a:p>
          <a:p>
            <a:pPr marL="285750" indent="-285750">
              <a:lnSpc>
                <a:spcPct val="114999"/>
              </a:lnSpc>
            </a:pPr>
            <a:r>
              <a:rPr lang="en-US"/>
              <a:t>Make protection contextually appropriate and complementary</a:t>
            </a:r>
          </a:p>
          <a:p>
            <a:pPr marL="285750" indent="-285750">
              <a:lnSpc>
                <a:spcPct val="114999"/>
              </a:lnSpc>
            </a:pPr>
            <a:endParaRPr lang="en-US"/>
          </a:p>
          <a:p>
            <a:pPr marL="285750" indent="-285750">
              <a:lnSpc>
                <a:spcPct val="114999"/>
              </a:lnSpc>
            </a:pPr>
            <a:r>
              <a:rPr lang="en-US"/>
              <a:t>Champion durable solutions through a nexus of humanitarian, peace and development action</a:t>
            </a:r>
          </a:p>
          <a:p>
            <a:pPr marL="285750" indent="-285750">
              <a:lnSpc>
                <a:spcPct val="114999"/>
              </a:lnSpc>
            </a:pPr>
            <a:endParaRPr lang="en-US"/>
          </a:p>
          <a:p>
            <a:pPr marL="285750" indent="-285750">
              <a:lnSpc>
                <a:spcPct val="114999"/>
              </a:lnSpc>
            </a:pPr>
            <a:r>
              <a:rPr lang="en-US"/>
              <a:t>Adapt to the shifting operational environment and keep looking forward</a:t>
            </a:r>
          </a:p>
          <a:p>
            <a:pPr marL="0" lvl="0" indent="0" algn="l">
              <a:lnSpc>
                <a:spcPct val="114999"/>
              </a:lnSpc>
              <a:spcBef>
                <a:spcPts val="0"/>
              </a:spcBef>
              <a:spcAft>
                <a:spcPts val="1200"/>
              </a:spcAft>
              <a:buNone/>
            </a:pPr>
            <a:endParaRPr lang="en-US"/>
          </a:p>
        </p:txBody>
      </p:sp>
    </p:spTree>
    <p:extLst>
      <p:ext uri="{BB962C8B-B14F-4D97-AF65-F5344CB8AC3E}">
        <p14:creationId xmlns:p14="http://schemas.microsoft.com/office/powerpoint/2010/main" val="4079429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2"/>
        <p:cNvGrpSpPr/>
        <p:nvPr/>
      </p:nvGrpSpPr>
      <p:grpSpPr>
        <a:xfrm>
          <a:off x="0" y="0"/>
          <a:ext cx="0" cy="0"/>
          <a:chOff x="0" y="0"/>
          <a:chExt cx="0" cy="0"/>
        </a:xfrm>
      </p:grpSpPr>
      <p:sp>
        <p:nvSpPr>
          <p:cNvPr id="3" name="Oval 2">
            <a:extLst>
              <a:ext uri="{FF2B5EF4-FFF2-40B4-BE49-F238E27FC236}">
                <a16:creationId xmlns:a16="http://schemas.microsoft.com/office/drawing/2014/main" id="{1D275856-F30F-4AF1-9948-7D8A7AA0F800}"/>
              </a:ext>
            </a:extLst>
          </p:cNvPr>
          <p:cNvSpPr/>
          <p:nvPr/>
        </p:nvSpPr>
        <p:spPr>
          <a:xfrm>
            <a:off x="5925445" y="1014846"/>
            <a:ext cx="2684676" cy="267565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Google Shape;73;p16"/>
          <p:cNvSpPr txBox="1">
            <a:spLocks noGrp="1"/>
          </p:cNvSpPr>
          <p:nvPr>
            <p:ph type="title"/>
          </p:nvPr>
        </p:nvSpPr>
        <p:spPr>
          <a:xfrm>
            <a:off x="311700" y="445025"/>
            <a:ext cx="4898400" cy="572700"/>
          </a:xfrm>
          <a:prstGeom prst="rect">
            <a:avLst/>
          </a:prstGeom>
        </p:spPr>
        <p:txBody>
          <a:bodyPr spcFirstLastPara="1" wrap="square" lIns="91425" tIns="91425" rIns="91425" bIns="91425" anchor="t" anchorCtr="0">
            <a:normAutofit fontScale="90000"/>
          </a:bodyPr>
          <a:lstStyle/>
          <a:p>
            <a:r>
              <a:rPr lang="en-GB" dirty="0"/>
              <a:t>MA</a:t>
            </a:r>
            <a:r>
              <a:rPr lang="en-GB"/>
              <a:t> Area of Responsibility</a:t>
            </a:r>
            <a:endParaRPr lang="en-US"/>
          </a:p>
        </p:txBody>
      </p:sp>
      <p:pic>
        <p:nvPicPr>
          <p:cNvPr id="2" name="Picture 2" descr="Logo&#10;&#10;Description automatically generated">
            <a:extLst>
              <a:ext uri="{FF2B5EF4-FFF2-40B4-BE49-F238E27FC236}">
                <a16:creationId xmlns:a16="http://schemas.microsoft.com/office/drawing/2014/main" id="{DD9E8941-9DE6-49E9-9157-0DB83181D735}"/>
              </a:ext>
            </a:extLst>
          </p:cNvPr>
          <p:cNvPicPr>
            <a:picLocks noChangeAspect="1"/>
          </p:cNvPicPr>
          <p:nvPr/>
        </p:nvPicPr>
        <p:blipFill>
          <a:blip r:embed="rId4"/>
          <a:stretch>
            <a:fillRect/>
          </a:stretch>
        </p:blipFill>
        <p:spPr>
          <a:xfrm>
            <a:off x="5928014" y="1491096"/>
            <a:ext cx="2743200" cy="1828800"/>
          </a:xfrm>
          <a:prstGeom prst="rect">
            <a:avLst/>
          </a:prstGeom>
        </p:spPr>
      </p:pic>
      <p:sp>
        <p:nvSpPr>
          <p:cNvPr id="5" name="Text Placeholder 4">
            <a:extLst>
              <a:ext uri="{FF2B5EF4-FFF2-40B4-BE49-F238E27FC236}">
                <a16:creationId xmlns:a16="http://schemas.microsoft.com/office/drawing/2014/main" id="{B49B0231-B689-4C3C-B71C-8FD950678533}"/>
              </a:ext>
            </a:extLst>
          </p:cNvPr>
          <p:cNvSpPr>
            <a:spLocks noGrp="1"/>
          </p:cNvSpPr>
          <p:nvPr>
            <p:ph type="body" idx="2"/>
          </p:nvPr>
        </p:nvSpPr>
        <p:spPr>
          <a:xfrm>
            <a:off x="447436" y="1142084"/>
            <a:ext cx="4519445" cy="3790472"/>
          </a:xfrm>
        </p:spPr>
        <p:txBody>
          <a:bodyPr>
            <a:normAutofit/>
          </a:bodyPr>
          <a:lstStyle/>
          <a:p>
            <a:r>
              <a:rPr lang="en-US"/>
              <a:t>MA </a:t>
            </a:r>
            <a:r>
              <a:rPr lang="en-US" err="1"/>
              <a:t>AoR</a:t>
            </a:r>
            <a:r>
              <a:rPr lang="en-US"/>
              <a:t>: global coordinator for mine action</a:t>
            </a:r>
          </a:p>
          <a:p>
            <a:pPr>
              <a:lnSpc>
                <a:spcPct val="114999"/>
              </a:lnSpc>
            </a:pPr>
            <a:r>
              <a:rPr lang="en-US"/>
              <a:t>Lead Agency: UNMAS (Geneva) and NGO co-lead </a:t>
            </a:r>
            <a:r>
              <a:rPr lang="en-US" dirty="0"/>
              <a:t>(Danish Refugee Council)</a:t>
            </a:r>
          </a:p>
          <a:p>
            <a:pPr>
              <a:lnSpc>
                <a:spcPct val="114999"/>
              </a:lnSpc>
            </a:pPr>
            <a:r>
              <a:rPr lang="en-US"/>
              <a:t>Key functions</a:t>
            </a:r>
          </a:p>
          <a:p>
            <a:pPr lvl="1">
              <a:lnSpc>
                <a:spcPct val="114999"/>
              </a:lnSpc>
            </a:pPr>
            <a:r>
              <a:rPr lang="en-US" sz="1400"/>
              <a:t>Field Support to activated MA </a:t>
            </a:r>
            <a:r>
              <a:rPr lang="en-US" sz="1400" dirty="0" err="1"/>
              <a:t>AoR</a:t>
            </a:r>
          </a:p>
          <a:p>
            <a:pPr lvl="1">
              <a:lnSpc>
                <a:spcPct val="114999"/>
              </a:lnSpc>
            </a:pPr>
            <a:r>
              <a:rPr lang="en-US" sz="1400" dirty="0"/>
              <a:t>Bring </a:t>
            </a:r>
            <a:r>
              <a:rPr lang="en-US" sz="1400"/>
              <a:t>together mine action actors</a:t>
            </a:r>
          </a:p>
          <a:p>
            <a:pPr lvl="1">
              <a:lnSpc>
                <a:spcPct val="114999"/>
              </a:lnSpc>
            </a:pPr>
            <a:r>
              <a:rPr lang="en-US" sz="1400"/>
              <a:t>Representation in policy </a:t>
            </a:r>
            <a:r>
              <a:rPr lang="en-US" sz="1400" dirty="0"/>
              <a:t>development</a:t>
            </a:r>
            <a:endParaRPr lang="en-US" sz="1400"/>
          </a:p>
          <a:p>
            <a:pPr lvl="1">
              <a:lnSpc>
                <a:spcPct val="114999"/>
              </a:lnSpc>
            </a:pPr>
            <a:r>
              <a:rPr lang="en-US" sz="1400"/>
              <a:t>Engaging with humanitarian partners notably </a:t>
            </a:r>
            <a:r>
              <a:rPr lang="en-US" sz="1400" dirty="0"/>
              <a:t>OCHA, the </a:t>
            </a:r>
            <a:r>
              <a:rPr lang="en-US" sz="1400"/>
              <a:t>Global Protection Cluster </a:t>
            </a:r>
            <a:r>
              <a:rPr lang="en-US" sz="1400" dirty="0"/>
              <a:t>(</a:t>
            </a:r>
            <a:r>
              <a:rPr lang="en-US" sz="1400"/>
              <a:t>UNHCR</a:t>
            </a:r>
            <a:r>
              <a:rPr lang="en-US" sz="1400" dirty="0"/>
              <a:t>) </a:t>
            </a:r>
            <a:r>
              <a:rPr lang="en-US" sz="1400"/>
              <a:t>the Child Protection </a:t>
            </a:r>
            <a:r>
              <a:rPr lang="en-US" sz="1400" dirty="0" err="1"/>
              <a:t>AoR</a:t>
            </a:r>
            <a:r>
              <a:rPr lang="en-US" sz="1400" dirty="0"/>
              <a:t> (</a:t>
            </a:r>
            <a:r>
              <a:rPr lang="en-US" sz="1400"/>
              <a:t>UNICEF</a:t>
            </a:r>
            <a:r>
              <a:rPr lang="en-US" sz="1400" dirty="0"/>
              <a:t>),  </a:t>
            </a:r>
            <a:r>
              <a:rPr lang="en-US" sz="1400"/>
              <a:t>the Housing</a:t>
            </a:r>
            <a:r>
              <a:rPr lang="en-US" sz="1400" dirty="0"/>
              <a:t>, </a:t>
            </a:r>
            <a:r>
              <a:rPr lang="en-US" sz="1400"/>
              <a:t>Land and Property </a:t>
            </a:r>
            <a:r>
              <a:rPr lang="en-US" sz="1400" dirty="0" err="1"/>
              <a:t>AoR</a:t>
            </a:r>
            <a:r>
              <a:rPr lang="en-US" sz="1400" dirty="0"/>
              <a:t> (</a:t>
            </a:r>
            <a:r>
              <a:rPr lang="en-US" sz="1400"/>
              <a:t>NRC</a:t>
            </a:r>
            <a:r>
              <a:rPr lang="en-US" sz="1400" dirty="0"/>
              <a:t>), </a:t>
            </a:r>
            <a:r>
              <a:rPr lang="en-US" sz="1400"/>
              <a:t>the Health Cluster, the</a:t>
            </a:r>
            <a:r>
              <a:rPr lang="en-US" sz="1400" dirty="0"/>
              <a:t> </a:t>
            </a:r>
            <a:r>
              <a:rPr lang="en-US" sz="1400"/>
              <a:t>IOM DTM</a:t>
            </a:r>
          </a:p>
          <a:p>
            <a:pPr lvl="1">
              <a:lnSpc>
                <a:spcPct val="114999"/>
              </a:lnSpc>
            </a:pPr>
            <a:r>
              <a:rPr lang="en-US" sz="1400"/>
              <a:t>Provider of </a:t>
            </a:r>
            <a:r>
              <a:rPr lang="en-US" sz="1400" dirty="0"/>
              <a:t>Last Resort</a:t>
            </a:r>
            <a:endParaRPr lang="en-US" sz="1400"/>
          </a:p>
          <a:p>
            <a:pPr>
              <a:lnSpc>
                <a:spcPct val="114999"/>
              </a:lnSpc>
            </a:pPr>
            <a:endParaRPr lang="en-US"/>
          </a:p>
        </p:txBody>
      </p:sp>
    </p:spTree>
    <p:extLst>
      <p:ext uri="{BB962C8B-B14F-4D97-AF65-F5344CB8AC3E}">
        <p14:creationId xmlns:p14="http://schemas.microsoft.com/office/powerpoint/2010/main" val="702765585"/>
      </p:ext>
    </p:extLst>
  </p:cSld>
  <p:clrMapOvr>
    <a:masterClrMapping/>
  </p:clrMapOvr>
</p:sld>
</file>

<file path=ppt/theme/theme1.xml><?xml version="1.0" encoding="utf-8"?>
<a:theme xmlns:a="http://schemas.openxmlformats.org/drawingml/2006/main" name="Mine Action Area of Responsibility Theme">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D61586CCCDC8F46BADFCA5B44F7A1DF" ma:contentTypeVersion="18" ma:contentTypeDescription="Create a new document." ma:contentTypeScope="" ma:versionID="8e237d76468e009b2c1d09e4d97df4ce">
  <xsd:schema xmlns:xsd="http://www.w3.org/2001/XMLSchema" xmlns:xs="http://www.w3.org/2001/XMLSchema" xmlns:p="http://schemas.microsoft.com/office/2006/metadata/properties" xmlns:ns2="c27f2ff0-3c41-4d90-bc19-e8f7449eae37" xmlns:ns3="35812a0a-7ebc-4252-8f93-247b2045ed4f" xmlns:ns4="985ec44e-1bab-4c0b-9df0-6ba128686fc9" targetNamespace="http://schemas.microsoft.com/office/2006/metadata/properties" ma:root="true" ma:fieldsID="c5203ee5345cf32b59297d6ab5da378a" ns2:_="" ns3:_="" ns4:_="">
    <xsd:import namespace="c27f2ff0-3c41-4d90-bc19-e8f7449eae37"/>
    <xsd:import namespace="35812a0a-7ebc-4252-8f93-247b2045ed4f"/>
    <xsd:import namespace="985ec44e-1bab-4c0b-9df0-6ba128686fc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4: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7f2ff0-3c41-4d90-bc19-e8f7449eae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8175662-8596-484a-92c7-351d01561e2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5812a0a-7ebc-4252-8f93-247b2045ed4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85ec44e-1bab-4c0b-9df0-6ba128686fc9"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4b3b2a2d-9b1f-48d9-8fbf-01d7e7190f6e}" ma:internalName="TaxCatchAll" ma:showField="CatchAllData" ma:web="35812a0a-7ebc-4252-8f93-247b2045ed4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27f2ff0-3c41-4d90-bc19-e8f7449eae37">
      <Terms xmlns="http://schemas.microsoft.com/office/infopath/2007/PartnerControls"/>
    </lcf76f155ced4ddcb4097134ff3c332f>
    <TaxCatchAll xmlns="985ec44e-1bab-4c0b-9df0-6ba128686fc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4CA8AC1-06AA-412C-8A28-5AC530E08DD7}">
  <ds:schemaRefs>
    <ds:schemaRef ds:uri="35812a0a-7ebc-4252-8f93-247b2045ed4f"/>
    <ds:schemaRef ds:uri="985ec44e-1bab-4c0b-9df0-6ba128686fc9"/>
    <ds:schemaRef ds:uri="c27f2ff0-3c41-4d90-bc19-e8f7449eae3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09DBFF3-3694-4B23-BEB8-3D5425F9FD63}">
  <ds:schemaRefs>
    <ds:schemaRef ds:uri="35812a0a-7ebc-4252-8f93-247b2045ed4f"/>
    <ds:schemaRef ds:uri="985ec44e-1bab-4c0b-9df0-6ba128686fc9"/>
    <ds:schemaRef ds:uri="c27f2ff0-3c41-4d90-bc19-e8f7449eae3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E7A6964-CEA4-4361-9425-A8298394F2D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823</Words>
  <Application>Microsoft Office PowerPoint</Application>
  <PresentationFormat>On-screen Show (16:9)</PresentationFormat>
  <Paragraphs>103</Paragraphs>
  <Slides>18</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Avenir</vt:lpstr>
      <vt:lpstr>Roboto</vt:lpstr>
      <vt:lpstr>Mine Action Area of Responsibility Theme</vt:lpstr>
      <vt:lpstr>Mine Action in the Humanitarian Cluster System</vt:lpstr>
      <vt:lpstr>Contents</vt:lpstr>
      <vt:lpstr>Inter-Agency Standing Committee (IASC) </vt:lpstr>
      <vt:lpstr>PowerPoint Presentation</vt:lpstr>
      <vt:lpstr>IASC Reference Module for Cluster Coordination</vt:lpstr>
      <vt:lpstr>PowerPoint Presentation</vt:lpstr>
      <vt:lpstr>PowerPoint Presentation</vt:lpstr>
      <vt:lpstr>GPC Strategic Framework 2020-24 </vt:lpstr>
      <vt:lpstr>MA Area of Responsibility</vt:lpstr>
      <vt:lpstr>"Provider of Last Resort"</vt:lpstr>
      <vt:lpstr>PowerPoint Presentation</vt:lpstr>
      <vt:lpstr>PowerPoint Presentation</vt:lpstr>
      <vt:lpstr>PowerPoint Presentation</vt:lpstr>
      <vt:lpstr>PowerPoint Presentation</vt:lpstr>
      <vt:lpstr>PowerPoint Presentation</vt:lpstr>
      <vt:lpstr>PowerPoint Presentation</vt:lpstr>
      <vt:lpstr>MA AoR Strategy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Marie-Emilie Dozin</dc:creator>
  <cp:lastModifiedBy>Marie-Emilie Dozin</cp:lastModifiedBy>
  <cp:revision>1</cp:revision>
  <dcterms:modified xsi:type="dcterms:W3CDTF">2023-09-06T14:25:53Z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0x010100CD61586CCCDC8F46BADFCA5B44F7A1DF</vt:lpwstr>
  </property>
  <property fmtid="{D5CDD505-2E9C-101B-9397-08002B2CF9AE}" pid="3" name="MediaServiceImageTags">
    <vt:lpwstr/>
  </property>
</Properties>
</file>