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2"/>
  </p:notesMasterIdLst>
  <p:handoutMasterIdLst>
    <p:handoutMasterId r:id="rId23"/>
  </p:handoutMasterIdLst>
  <p:sldIdLst>
    <p:sldId id="267" r:id="rId5"/>
    <p:sldId id="321" r:id="rId6"/>
    <p:sldId id="322" r:id="rId7"/>
    <p:sldId id="325" r:id="rId8"/>
    <p:sldId id="326" r:id="rId9"/>
    <p:sldId id="354" r:id="rId10"/>
    <p:sldId id="355" r:id="rId11"/>
    <p:sldId id="346" r:id="rId12"/>
    <p:sldId id="357" r:id="rId13"/>
    <p:sldId id="356" r:id="rId14"/>
    <p:sldId id="364" r:id="rId15"/>
    <p:sldId id="358" r:id="rId16"/>
    <p:sldId id="362" r:id="rId17"/>
    <p:sldId id="363" r:id="rId18"/>
    <p:sldId id="360" r:id="rId19"/>
    <p:sldId id="361" r:id="rId20"/>
    <p:sldId id="35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shif Rehman" initials="KR" lastIdx="10" clrIdx="0">
    <p:extLst>
      <p:ext uri="{19B8F6BF-5375-455C-9EA6-DF929625EA0E}">
        <p15:presenceInfo xmlns:p15="http://schemas.microsoft.com/office/powerpoint/2012/main" userId="S::rehmanka@unhcr.org::4b594cee-3107-4d13-b6c9-2ebc738839fa" providerId="AD"/>
      </p:ext>
    </p:extLst>
  </p:cmAuthor>
  <p:cmAuthor id="2" name="Boris Carlos ARISTIN GONZALEZ" initials="BCAG" lastIdx="5" clrIdx="1">
    <p:extLst>
      <p:ext uri="{19B8F6BF-5375-455C-9EA6-DF929625EA0E}">
        <p15:presenceInfo xmlns:p15="http://schemas.microsoft.com/office/powerpoint/2012/main" userId="S::aristing@unhcr.org::7ffe1c91-a3f9-481e-80e5-2d0f0bf6a5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2DA42B-F7F6-4FE1-A071-E431275A1AA9}" v="32" dt="2021-07-09T17:31:30.8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85560" autoAdjust="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EC4E28-BE32-CB45-97E9-CABA7D196F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46318-30D4-5841-84FF-545A0A296F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AD471-E44A-D841-87AB-79B79C40B28E}" type="datetimeFigureOut">
              <a:rPr lang="en-JO" smtClean="0"/>
              <a:t>08/03/2021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EA756-BEE0-A440-B106-AB9FCE2758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DA043-3836-3646-9CD8-8FCE73E0A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89CC4-7098-2441-B9C4-A86032EB884D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51142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E8A33-CB28-D24B-9DDA-20F453A696DC}" type="datetimeFigureOut">
              <a:rPr lang="en-JO" smtClean="0"/>
              <a:t>08/03/2021</a:t>
            </a:fld>
            <a:endParaRPr lang="en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0F30C-A878-3A46-9B5A-4EC8B32C4FF2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4213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0F30C-A878-3A46-9B5A-4EC8B32C4FF2}" type="slidenum">
              <a:rPr lang="en-JO" smtClean="0"/>
              <a:t>12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97526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HLP country team decided not to rank level 5 (institutional decision) and the max was level 4. For level 4 they decided to consider the 90%.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0F30C-A878-3A46-9B5A-4EC8B32C4FF2}" type="slidenum">
              <a:rPr lang="en-JO" smtClean="0"/>
              <a:t>15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097449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E12556-CB19-F743-90D1-ED86B330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01" y="1414272"/>
            <a:ext cx="8626098" cy="3889247"/>
          </a:xfrm>
        </p:spPr>
        <p:txBody>
          <a:bodyPr>
            <a:normAutofit/>
          </a:bodyPr>
          <a:lstStyle>
            <a:lvl1pPr>
              <a:defRPr b="1">
                <a:solidFill>
                  <a:srgbClr val="FF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5400"/>
              <a:t>Click to edit Master title style</a:t>
            </a:r>
            <a:endParaRPr lang="en-US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3CEC3-865D-BC40-AA7E-D2EE5845F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997" y="574406"/>
            <a:ext cx="5224481" cy="503026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0F54D-CF22-B54C-B34E-8A38145C1C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188"/>
            <a:ext cx="20066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6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0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27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8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11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0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0502D4D-2460-44DB-9910-492588D8B0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41663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1847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97F68-0CA2-4EED-B0D7-0F39F084348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5640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67467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84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EEDCDB-B420-468B-9310-2176760045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5640" y="1825625"/>
            <a:ext cx="46380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14130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CEE0D4-EFC3-49D2-BBB7-C8E6B58DD25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4974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362151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299505-B8F3-4863-B9C0-26D524A1664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2892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B0CCFC-8DA8-4699-A220-44B7D3F0A69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323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771FDF-43D0-4820-A899-34C8C758DF1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0714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339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888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076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427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637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03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6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1363994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224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F30E5-942E-4A66-8D89-84E326F601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1" y="6328282"/>
            <a:ext cx="2755398" cy="393193"/>
          </a:xfrm>
          <a:prstGeom prst="rect">
            <a:avLst/>
          </a:prstGeom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351C779B-A12C-4D24-BAF1-21D9FB47F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11" y="1606511"/>
            <a:ext cx="5865177" cy="364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0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188600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223919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3A1A8F8-E6B7-4840-BBFB-D852F43D7CEA}"/>
              </a:ext>
            </a:extLst>
          </p:cNvPr>
          <p:cNvSpPr/>
          <p:nvPr userDrawn="1"/>
        </p:nvSpPr>
        <p:spPr>
          <a:xfrm rot="19681592">
            <a:off x="8023023" y="5633496"/>
            <a:ext cx="7653867" cy="132556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3906A4-7209-4942-A5F2-2FE9E6FFBE4C}"/>
              </a:ext>
            </a:extLst>
          </p:cNvPr>
          <p:cNvSpPr/>
          <p:nvPr userDrawn="1"/>
        </p:nvSpPr>
        <p:spPr>
          <a:xfrm rot="19681592">
            <a:off x="6284987" y="4820696"/>
            <a:ext cx="7653867" cy="13255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2F0F99-DB95-47D6-A8B3-260B93CDC1A0}"/>
              </a:ext>
            </a:extLst>
          </p:cNvPr>
          <p:cNvSpPr/>
          <p:nvPr userDrawn="1"/>
        </p:nvSpPr>
        <p:spPr>
          <a:xfrm rot="19681592">
            <a:off x="-1746852" y="711740"/>
            <a:ext cx="7653867" cy="13255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30D909-9460-4E5D-B51A-7B57B9C379C6}"/>
              </a:ext>
            </a:extLst>
          </p:cNvPr>
          <p:cNvSpPr/>
          <p:nvPr userDrawn="1"/>
        </p:nvSpPr>
        <p:spPr>
          <a:xfrm rot="19681592">
            <a:off x="-3484888" y="-101060"/>
            <a:ext cx="7653867" cy="132556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8CC3D-077E-4295-99D1-B255CCD7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566" y="2766218"/>
            <a:ext cx="5494867" cy="1325563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5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2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1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CDDE1-8774-481B-A95A-08A5965C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5B41E-9EFA-4C77-9BF8-5061F46BE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82152-B7B9-42B4-9D30-AF7835F00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2BD62-A8AE-404A-AA1F-C45854DCE92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CB733-FB37-41C3-A04F-1093E186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1840-CF98-4F0F-917F-C25032975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33EB0-B51D-42E5-B935-1A757568F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00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2" r:id="rId2"/>
    <p:sldLayoutId id="2147483693" r:id="rId3"/>
    <p:sldLayoutId id="2147483694" r:id="rId4"/>
    <p:sldLayoutId id="2147483695" r:id="rId5"/>
    <p:sldLayoutId id="2147483712" r:id="rId6"/>
    <p:sldLayoutId id="2147483674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76" r:id="rId15"/>
    <p:sldLayoutId id="2147483697" r:id="rId16"/>
    <p:sldLayoutId id="2147483699" r:id="rId17"/>
    <p:sldLayoutId id="2147483698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69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hyperlink" Target="https://spherestandards.org/handbook-2018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E558-E6E3-EB46-B435-88FC2E61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26" y="1307086"/>
            <a:ext cx="8626098" cy="3889247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 err="1"/>
              <a:t>Módulo</a:t>
            </a:r>
            <a:r>
              <a:rPr lang="en-GB" dirty="0"/>
              <a:t> 3 de la </a:t>
            </a:r>
            <a:r>
              <a:rPr lang="en-GB" dirty="0" err="1"/>
              <a:t>Guía</a:t>
            </a:r>
            <a:r>
              <a:rPr lang="en-GB" dirty="0"/>
              <a:t> HPC</a:t>
            </a:r>
            <a:br>
              <a:rPr lang="en-GB" dirty="0"/>
            </a:br>
            <a:br>
              <a:rPr lang="en-GB" dirty="0"/>
            </a:br>
            <a:r>
              <a:rPr lang="es-ES" dirty="0"/>
              <a:t>¿Qué es el </a:t>
            </a:r>
            <a:r>
              <a:rPr lang="es-ES" dirty="0" err="1"/>
              <a:t>PiN</a:t>
            </a:r>
            <a:r>
              <a:rPr lang="es-ES" dirty="0"/>
              <a:t> de Protección </a:t>
            </a:r>
            <a:br>
              <a:rPr lang="es-ES" dirty="0"/>
            </a:br>
            <a:r>
              <a:rPr lang="es-ES" dirty="0"/>
              <a:t>y cómo se produce?</a:t>
            </a:r>
            <a:br>
              <a:rPr lang="en-GB" dirty="0">
                <a:latin typeface="Calibri" panose="020F0502020204030204" pitchFamily="34" charset="0"/>
              </a:rPr>
            </a:br>
            <a:br>
              <a:rPr lang="en-GB" sz="2000" dirty="0"/>
            </a:br>
            <a:br>
              <a:rPr lang="en-GB" sz="2000" dirty="0"/>
            </a:br>
            <a:r>
              <a:rPr lang="en-GB" sz="2000" b="0" dirty="0" err="1"/>
              <a:t>Presentador</a:t>
            </a:r>
            <a:r>
              <a:rPr lang="en-GB" sz="2000" b="0" dirty="0"/>
              <a:t>: Boris Aristín</a:t>
            </a:r>
            <a:br>
              <a:rPr lang="en-US" sz="5400" dirty="0"/>
            </a:br>
            <a:endParaRPr lang="en-JO" sz="5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204DD-12D4-294C-9366-00CD5550D704}"/>
              </a:ext>
            </a:extLst>
          </p:cNvPr>
          <p:cNvSpPr txBox="1">
            <a:spLocks/>
          </p:cNvSpPr>
          <p:nvPr/>
        </p:nvSpPr>
        <p:spPr>
          <a:xfrm>
            <a:off x="416801" y="1414272"/>
            <a:ext cx="8626098" cy="3889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919F03-3072-4CDE-982F-9F09A14CF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3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6"/>
    </mc:Choice>
    <mc:Fallback>
      <p:transition spd="slow" advTm="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Paso 2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Uso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los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grupos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población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afectados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para el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cálculo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del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PiN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general.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 err="1"/>
              <a:t>Asigna</a:t>
            </a:r>
            <a:r>
              <a:rPr lang="en-GB" sz="2400" dirty="0"/>
              <a:t> un </a:t>
            </a:r>
            <a:r>
              <a:rPr lang="en-GB" sz="2400" dirty="0" err="1"/>
              <a:t>porcentaje</a:t>
            </a:r>
            <a:r>
              <a:rPr lang="en-GB" sz="2400" dirty="0"/>
              <a:t> (%) a </a:t>
            </a:r>
            <a:r>
              <a:rPr lang="en-GB" sz="2400" dirty="0" err="1"/>
              <a:t>cada</a:t>
            </a:r>
            <a:r>
              <a:rPr lang="en-GB" sz="2400" dirty="0"/>
              <a:t> uno de los </a:t>
            </a:r>
            <a:r>
              <a:rPr lang="en-GB" sz="2400" dirty="0" err="1"/>
              <a:t>grupos</a:t>
            </a:r>
            <a:r>
              <a:rPr lang="en-GB" sz="2400" dirty="0"/>
              <a:t> de población </a:t>
            </a:r>
            <a:r>
              <a:rPr lang="en-GB" sz="2400" dirty="0" err="1"/>
              <a:t>afectados</a:t>
            </a:r>
            <a:r>
              <a:rPr lang="en-GB" sz="2400" dirty="0"/>
              <a:t>. Como por </a:t>
            </a:r>
            <a:r>
              <a:rPr lang="en-GB" sz="2400" dirty="0" err="1"/>
              <a:t>ejemplo</a:t>
            </a:r>
            <a:r>
              <a:rPr lang="en-GB" sz="2400" dirty="0"/>
              <a:t>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705F91-A62D-4200-B6B6-E6182FFFE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345662"/>
              </p:ext>
            </p:extLst>
          </p:nvPr>
        </p:nvGraphicFramePr>
        <p:xfrm>
          <a:off x="693696" y="2924810"/>
          <a:ext cx="8729085" cy="163630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09347">
                  <a:extLst>
                    <a:ext uri="{9D8B030D-6E8A-4147-A177-3AD203B41FA5}">
                      <a16:colId xmlns:a16="http://schemas.microsoft.com/office/drawing/2014/main" val="3883397891"/>
                    </a:ext>
                  </a:extLst>
                </a:gridCol>
                <a:gridCol w="2909347">
                  <a:extLst>
                    <a:ext uri="{9D8B030D-6E8A-4147-A177-3AD203B41FA5}">
                      <a16:colId xmlns:a16="http://schemas.microsoft.com/office/drawing/2014/main" val="4243564946"/>
                    </a:ext>
                  </a:extLst>
                </a:gridCol>
                <a:gridCol w="2910391">
                  <a:extLst>
                    <a:ext uri="{9D8B030D-6E8A-4147-A177-3AD203B41FA5}">
                      <a16:colId xmlns:a16="http://schemas.microsoft.com/office/drawing/2014/main" val="3960554480"/>
                    </a:ext>
                  </a:extLst>
                </a:gridCol>
              </a:tblGrid>
              <a:tr h="451624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14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Grupo de Población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1400"/>
                        </a:spcAft>
                      </a:pPr>
                      <a:r>
                        <a:rPr lang="en-US" sz="1800" dirty="0">
                          <a:effectLst/>
                        </a:rPr>
                        <a:t>% – </a:t>
                      </a:r>
                      <a:r>
                        <a:rPr lang="en-US" sz="1800" dirty="0" err="1">
                          <a:effectLst/>
                        </a:rPr>
                        <a:t>Escala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Severidad</a:t>
                      </a:r>
                      <a:r>
                        <a:rPr lang="en-US" sz="1800" dirty="0">
                          <a:effectLst/>
                        </a:rPr>
                        <a:t> 5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1400"/>
                        </a:spcAft>
                      </a:pPr>
                      <a:r>
                        <a:rPr lang="en-US" sz="1800" dirty="0">
                          <a:effectLst/>
                        </a:rPr>
                        <a:t>% - </a:t>
                      </a:r>
                      <a:r>
                        <a:rPr lang="en-US" sz="1800" dirty="0" err="1">
                          <a:effectLst/>
                        </a:rPr>
                        <a:t>Escala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Severidad</a:t>
                      </a:r>
                      <a:r>
                        <a:rPr lang="en-US" sz="1800" dirty="0">
                          <a:effectLst/>
                        </a:rPr>
                        <a:t> 4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4496730"/>
                  </a:ext>
                </a:extLst>
              </a:tr>
              <a:tr h="501047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1400"/>
                        </a:spcAft>
                      </a:pPr>
                      <a:r>
                        <a:rPr lang="en-US" sz="1800" dirty="0">
                          <a:effectLst/>
                        </a:rPr>
                        <a:t>IDPs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1400"/>
                        </a:spcAft>
                      </a:pPr>
                      <a:r>
                        <a:rPr lang="en-US" sz="1800">
                          <a:effectLst/>
                        </a:rPr>
                        <a:t>90 – 100%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1400"/>
                        </a:spcAft>
                      </a:pPr>
                      <a:r>
                        <a:rPr lang="en-US" sz="1800">
                          <a:effectLst/>
                        </a:rPr>
                        <a:t>70 – 89%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1676997"/>
                  </a:ext>
                </a:extLst>
              </a:tr>
              <a:tr h="68363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40000"/>
                        </a:lnSpc>
                        <a:spcAft>
                          <a:spcPts val="1400"/>
                        </a:spcAft>
                      </a:pPr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Comunidad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acogida</a:t>
                      </a:r>
                      <a:endParaRPr lang="en-GB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1400"/>
                        </a:spcAft>
                      </a:pPr>
                      <a:r>
                        <a:rPr lang="en-US" sz="1800" dirty="0">
                          <a:effectLst/>
                        </a:rPr>
                        <a:t>60 – 80%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1400"/>
                        </a:spcAft>
                      </a:pPr>
                      <a:r>
                        <a:rPr lang="en-US" sz="1800" dirty="0">
                          <a:effectLst/>
                        </a:rPr>
                        <a:t>40 – 59%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1465482"/>
                  </a:ext>
                </a:extLst>
              </a:tr>
            </a:tbl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id="{E91C0B5A-A5F1-4F1C-A141-CB617040D67C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PiN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paso a paso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68E0676-4212-46FE-851C-10240C78C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3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20"/>
    </mc:Choice>
    <mc:Fallback>
      <p:transition spd="slow" advTm="4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 fontScale="92500"/>
          </a:bodyPr>
          <a:lstStyle/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Paso 2: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Uso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los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grupos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población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afectados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para el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cálculo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del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PiN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general.</a:t>
            </a:r>
          </a:p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ym typeface="Calibri"/>
              </a:rPr>
              <a:t>Una </a:t>
            </a:r>
            <a:r>
              <a:rPr lang="en-US" sz="2400" dirty="0" err="1">
                <a:sym typeface="Calibri"/>
              </a:rPr>
              <a:t>vez</a:t>
            </a:r>
            <a:r>
              <a:rPr lang="en-US" sz="2400" dirty="0">
                <a:sym typeface="Calibri"/>
              </a:rPr>
              <a:t> que el </a:t>
            </a:r>
            <a:r>
              <a:rPr lang="en-US" sz="2400" dirty="0" err="1">
                <a:sym typeface="Calibri"/>
              </a:rPr>
              <a:t>porcentaje</a:t>
            </a:r>
            <a:r>
              <a:rPr lang="en-US" sz="2400" dirty="0">
                <a:sym typeface="Calibri"/>
              </a:rPr>
              <a:t> (%) ha </a:t>
            </a:r>
            <a:r>
              <a:rPr lang="en-US" sz="2400" dirty="0" err="1">
                <a:sym typeface="Calibri"/>
              </a:rPr>
              <a:t>sido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asignado</a:t>
            </a:r>
            <a:r>
              <a:rPr lang="en-US" sz="2400" dirty="0">
                <a:sym typeface="Calibri"/>
              </a:rPr>
              <a:t>, el </a:t>
            </a:r>
            <a:r>
              <a:rPr lang="en-US" sz="2400" dirty="0" err="1">
                <a:sym typeface="Calibri"/>
              </a:rPr>
              <a:t>siguiente</a:t>
            </a:r>
            <a:r>
              <a:rPr lang="en-US" sz="2400" dirty="0">
                <a:sym typeface="Calibri"/>
              </a:rPr>
              <a:t> paso es el de </a:t>
            </a:r>
            <a:r>
              <a:rPr lang="en-US" sz="2400" dirty="0" err="1">
                <a:sym typeface="Calibri"/>
              </a:rPr>
              <a:t>aplicarlo</a:t>
            </a:r>
            <a:r>
              <a:rPr lang="en-US" sz="2400" dirty="0">
                <a:sym typeface="Calibri"/>
              </a:rPr>
              <a:t> a la </a:t>
            </a:r>
            <a:r>
              <a:rPr lang="en-US" sz="2400" dirty="0" err="1">
                <a:sym typeface="Calibri"/>
              </a:rPr>
              <a:t>totalidad</a:t>
            </a:r>
            <a:r>
              <a:rPr lang="en-US" sz="2400" dirty="0">
                <a:sym typeface="Calibri"/>
              </a:rPr>
              <a:t> de las </a:t>
            </a:r>
            <a:r>
              <a:rPr lang="en-US" sz="2400" dirty="0" err="1">
                <a:sym typeface="Calibri"/>
              </a:rPr>
              <a:t>estimaciomes</a:t>
            </a:r>
            <a:r>
              <a:rPr lang="en-US" sz="2400" dirty="0">
                <a:sym typeface="Calibri"/>
              </a:rPr>
              <a:t> de población del </a:t>
            </a:r>
            <a:r>
              <a:rPr lang="en-US" sz="2400" dirty="0" err="1">
                <a:sym typeface="Calibri"/>
              </a:rPr>
              <a:t>grupo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afectado</a:t>
            </a:r>
            <a:r>
              <a:rPr lang="en-US" sz="2400" dirty="0">
                <a:sym typeface="Calibri"/>
              </a:rPr>
              <a:t> en </a:t>
            </a:r>
            <a:r>
              <a:rPr lang="en-US" sz="2400" dirty="0" err="1">
                <a:sym typeface="Calibri"/>
              </a:rPr>
              <a:t>cada</a:t>
            </a:r>
            <a:r>
              <a:rPr lang="en-US" sz="2400" dirty="0">
                <a:sym typeface="Calibri"/>
              </a:rPr>
              <a:t> una de las </a:t>
            </a:r>
            <a:r>
              <a:rPr lang="en-US" sz="2400" dirty="0" err="1">
                <a:sym typeface="Calibri"/>
              </a:rPr>
              <a:t>unidades</a:t>
            </a:r>
            <a:r>
              <a:rPr lang="en-US" sz="2400" dirty="0">
                <a:sym typeface="Calibri"/>
              </a:rPr>
              <a:t> de </a:t>
            </a:r>
            <a:r>
              <a:rPr lang="en-US" sz="2400" dirty="0" err="1">
                <a:sym typeface="Calibri"/>
              </a:rPr>
              <a:t>análisis</a:t>
            </a:r>
            <a:r>
              <a:rPr lang="en-US" sz="2400" dirty="0">
                <a:sym typeface="Calibri"/>
              </a:rPr>
              <a:t> (o </a:t>
            </a:r>
            <a:r>
              <a:rPr lang="en-US" sz="2400" dirty="0" err="1">
                <a:sym typeface="Calibri"/>
              </a:rPr>
              <a:t>localización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geográfica</a:t>
            </a:r>
            <a:r>
              <a:rPr lang="en-US" sz="2400" dirty="0">
                <a:sym typeface="Calibri"/>
              </a:rPr>
              <a:t>).</a:t>
            </a:r>
          </a:p>
          <a:p>
            <a:endParaRPr lang="en-US" sz="2400" dirty="0">
              <a:sym typeface="Calibri"/>
            </a:endParaRPr>
          </a:p>
          <a:p>
            <a:r>
              <a:rPr lang="en-US" sz="2400" dirty="0">
                <a:sym typeface="Calibri"/>
              </a:rPr>
              <a:t>La </a:t>
            </a:r>
            <a:r>
              <a:rPr lang="en-US" sz="2400" dirty="0" err="1">
                <a:sym typeface="Calibri"/>
              </a:rPr>
              <a:t>cifra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resultante</a:t>
            </a:r>
            <a:r>
              <a:rPr lang="en-US" sz="2400" dirty="0">
                <a:sym typeface="Calibri"/>
              </a:rPr>
              <a:t> a </a:t>
            </a:r>
            <a:r>
              <a:rPr lang="en-US" sz="2400" dirty="0" err="1">
                <a:sym typeface="Calibri"/>
              </a:rPr>
              <a:t>este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proceso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será</a:t>
            </a:r>
            <a:r>
              <a:rPr lang="en-US" sz="2400" dirty="0">
                <a:sym typeface="Calibri"/>
              </a:rPr>
              <a:t> el </a:t>
            </a:r>
            <a:r>
              <a:rPr lang="en-US" sz="2400" dirty="0" err="1">
                <a:sym typeface="Calibri"/>
              </a:rPr>
              <a:t>PiN</a:t>
            </a:r>
            <a:r>
              <a:rPr lang="en-US" sz="2400" dirty="0">
                <a:sym typeface="Calibri"/>
              </a:rPr>
              <a:t> del </a:t>
            </a:r>
            <a:r>
              <a:rPr lang="en-US" sz="2400" dirty="0" err="1">
                <a:sym typeface="Calibri"/>
              </a:rPr>
              <a:t>grupo</a:t>
            </a:r>
            <a:r>
              <a:rPr lang="en-US" sz="2400" dirty="0">
                <a:sym typeface="Calibri"/>
              </a:rPr>
              <a:t> de población </a:t>
            </a:r>
            <a:r>
              <a:rPr lang="en-US" sz="2400" dirty="0" err="1">
                <a:sym typeface="Calibri"/>
              </a:rPr>
              <a:t>afectado</a:t>
            </a:r>
            <a:r>
              <a:rPr lang="en-US" sz="2400" dirty="0">
                <a:sym typeface="Calibri"/>
              </a:rPr>
              <a:t>. </a:t>
            </a:r>
          </a:p>
          <a:p>
            <a:endParaRPr lang="en-US" sz="2000" dirty="0">
              <a:sym typeface="Calibri"/>
            </a:endParaRPr>
          </a:p>
          <a:p>
            <a:pPr marL="0" indent="0">
              <a:buNone/>
            </a:pP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  <a:sym typeface="Calibri"/>
              </a:rPr>
              <a:t>Tened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  <a:sym typeface="Calibri"/>
              </a:rPr>
              <a:t> en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  <a:sym typeface="Calibri"/>
              </a:rPr>
              <a:t>cuenta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  <a:sym typeface="Calibri"/>
              </a:rPr>
              <a:t> que:</a:t>
            </a:r>
          </a:p>
          <a:p>
            <a:r>
              <a:rPr lang="en-US" sz="2400" dirty="0">
                <a:sym typeface="Calibri"/>
              </a:rPr>
              <a:t>El </a:t>
            </a:r>
            <a:r>
              <a:rPr lang="en-US" sz="2400" dirty="0" err="1">
                <a:sym typeface="Calibri"/>
              </a:rPr>
              <a:t>proceso</a:t>
            </a:r>
            <a:r>
              <a:rPr lang="en-US" sz="2400" dirty="0">
                <a:sym typeface="Calibri"/>
              </a:rPr>
              <a:t> de </a:t>
            </a:r>
            <a:r>
              <a:rPr lang="en-US" sz="2400" dirty="0" err="1">
                <a:sym typeface="Calibri"/>
              </a:rPr>
              <a:t>asignar</a:t>
            </a:r>
            <a:r>
              <a:rPr lang="en-US" sz="2400" dirty="0">
                <a:sym typeface="Calibri"/>
              </a:rPr>
              <a:t> el </a:t>
            </a:r>
            <a:r>
              <a:rPr lang="en-US" sz="2400" dirty="0" err="1">
                <a:sym typeface="Calibri"/>
              </a:rPr>
              <a:t>porcentaje</a:t>
            </a:r>
            <a:r>
              <a:rPr lang="en-US" sz="2400" dirty="0">
                <a:sym typeface="Calibri"/>
              </a:rPr>
              <a:t> (%) se </a:t>
            </a:r>
            <a:r>
              <a:rPr lang="en-US" sz="2400" dirty="0" err="1">
                <a:sym typeface="Calibri"/>
              </a:rPr>
              <a:t>realiza</a:t>
            </a:r>
            <a:r>
              <a:rPr lang="en-US" sz="2400" dirty="0">
                <a:sym typeface="Calibri"/>
              </a:rPr>
              <a:t> en el </a:t>
            </a:r>
            <a:r>
              <a:rPr lang="en-US" sz="2400" dirty="0" err="1">
                <a:sym typeface="Calibri"/>
              </a:rPr>
              <a:t>país</a:t>
            </a:r>
            <a:r>
              <a:rPr lang="en-US" sz="2400" dirty="0">
                <a:sym typeface="Calibri"/>
              </a:rPr>
              <a:t> y </a:t>
            </a:r>
            <a:r>
              <a:rPr lang="en-US" sz="2400" dirty="0" err="1">
                <a:sym typeface="Calibri"/>
              </a:rPr>
              <a:t>conjuntamente</a:t>
            </a:r>
            <a:r>
              <a:rPr lang="en-US" sz="2400" dirty="0">
                <a:sym typeface="Calibri"/>
              </a:rPr>
              <a:t> entre el </a:t>
            </a:r>
            <a:r>
              <a:rPr lang="en-US" sz="2400" dirty="0" err="1">
                <a:sym typeface="Calibri"/>
              </a:rPr>
              <a:t>Clúster</a:t>
            </a:r>
            <a:r>
              <a:rPr lang="en-US" sz="2400" dirty="0">
                <a:sym typeface="Calibri"/>
              </a:rPr>
              <a:t> de Protección y las </a:t>
            </a:r>
            <a:r>
              <a:rPr lang="en-US" sz="2400" dirty="0" err="1">
                <a:sym typeface="Calibri"/>
              </a:rPr>
              <a:t>AdRs</a:t>
            </a:r>
            <a:r>
              <a:rPr lang="en-US" sz="2400" dirty="0">
                <a:sym typeface="Calibri"/>
              </a:rPr>
              <a:t>. </a:t>
            </a:r>
          </a:p>
          <a:p>
            <a:r>
              <a:rPr lang="en-US" sz="2400" dirty="0">
                <a:sym typeface="Calibri"/>
              </a:rPr>
              <a:t>Para la </a:t>
            </a:r>
            <a:r>
              <a:rPr lang="en-US" sz="2400" dirty="0" err="1">
                <a:sym typeface="Calibri"/>
              </a:rPr>
              <a:t>identificación</a:t>
            </a:r>
            <a:r>
              <a:rPr lang="en-US" sz="2400" dirty="0">
                <a:sym typeface="Calibri"/>
              </a:rPr>
              <a:t> de los </a:t>
            </a:r>
            <a:r>
              <a:rPr lang="en-US" sz="2400" dirty="0" err="1">
                <a:sym typeface="Calibri"/>
              </a:rPr>
              <a:t>grupos</a:t>
            </a:r>
            <a:r>
              <a:rPr lang="en-US" sz="2400" dirty="0">
                <a:sym typeface="Calibri"/>
              </a:rPr>
              <a:t> de población </a:t>
            </a:r>
            <a:r>
              <a:rPr lang="en-US" sz="2400" dirty="0" err="1">
                <a:sym typeface="Calibri"/>
              </a:rPr>
              <a:t>afectados</a:t>
            </a:r>
            <a:r>
              <a:rPr lang="en-US" sz="2400" dirty="0">
                <a:sym typeface="Calibri"/>
              </a:rPr>
              <a:t>, </a:t>
            </a:r>
            <a:r>
              <a:rPr lang="en-US" sz="2400" dirty="0" err="1">
                <a:sym typeface="Calibri"/>
              </a:rPr>
              <a:t>hacemos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siempre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uso</a:t>
            </a:r>
            <a:r>
              <a:rPr lang="en-US" sz="2400" dirty="0">
                <a:sym typeface="Calibri"/>
              </a:rPr>
              <a:t> de la </a:t>
            </a:r>
            <a:r>
              <a:rPr lang="en-US" sz="2400" dirty="0" err="1">
                <a:sym typeface="Calibri"/>
              </a:rPr>
              <a:t>Guía</a:t>
            </a:r>
            <a:r>
              <a:rPr lang="en-US" sz="2400" dirty="0">
                <a:sym typeface="Calibri"/>
              </a:rPr>
              <a:t> </a:t>
            </a:r>
            <a:r>
              <a:rPr lang="en-GB" sz="2400" dirty="0"/>
              <a:t>IASC </a:t>
            </a:r>
            <a:r>
              <a:rPr lang="en-GB" sz="2400" i="1" dirty="0"/>
              <a:t>Humanitarian profile Support Guidance (2016). </a:t>
            </a:r>
            <a:endParaRPr lang="en-GB" sz="24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0232D6E-DDB9-4ACE-A81D-C090FFF30E32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PiN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paso a paso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5D0929-3FD9-44CA-92F1-05C4F1348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9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09"/>
    </mc:Choice>
    <mc:Fallback>
      <p:transition spd="slow" advTm="5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Ejemplo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  <a:p>
            <a:pPr marL="1587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Libia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(HNO 2019)</a:t>
            </a:r>
          </a:p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CBD85BD-6007-41AC-9D33-32CC7DC74C0D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Estimaciones</a:t>
            </a:r>
            <a:r>
              <a:rPr lang="en-US" sz="2800" dirty="0">
                <a:solidFill>
                  <a:schemeClr val="bg1"/>
                </a:solidFill>
              </a:rPr>
              <a:t> de  </a:t>
            </a:r>
            <a:r>
              <a:rPr lang="en-US" sz="2800" dirty="0" err="1">
                <a:solidFill>
                  <a:schemeClr val="bg1"/>
                </a:solidFill>
              </a:rPr>
              <a:t>PiN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05C189-A01E-41AD-AA50-8BEFDE144D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85" t="43234" r="19790" b="27060"/>
          <a:stretch/>
        </p:blipFill>
        <p:spPr>
          <a:xfrm>
            <a:off x="1025612" y="1582199"/>
            <a:ext cx="776951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EF864-524D-45D6-AC70-119200C1C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90" t="37500" r="19376" b="30294"/>
          <a:stretch/>
        </p:blipFill>
        <p:spPr>
          <a:xfrm>
            <a:off x="942975" y="3676650"/>
            <a:ext cx="7962900" cy="21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BC257E8-3B63-4288-B10A-88E424C7C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77"/>
    </mc:Choice>
    <mc:Fallback>
      <p:transition spd="slow" advTm="21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Paso 3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Uso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la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Escala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Severidad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las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AdR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para el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cálculo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su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PiN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i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específico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.</a:t>
            </a:r>
          </a:p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endParaRPr lang="en-US" sz="3000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/>
              <a:t>El </a:t>
            </a:r>
            <a:r>
              <a:rPr lang="en-GB" sz="2400" dirty="0" err="1"/>
              <a:t>PiN</a:t>
            </a:r>
            <a:r>
              <a:rPr lang="en-GB" sz="2400" dirty="0"/>
              <a:t> </a:t>
            </a:r>
            <a:r>
              <a:rPr lang="en-GB" sz="2400" i="1" dirty="0" err="1"/>
              <a:t>específico</a:t>
            </a:r>
            <a:r>
              <a:rPr lang="en-GB" sz="2400" i="1" dirty="0"/>
              <a:t> </a:t>
            </a:r>
            <a:r>
              <a:rPr lang="en-GB" sz="2400" dirty="0"/>
              <a:t>de las </a:t>
            </a:r>
            <a:r>
              <a:rPr lang="en-GB" sz="2400" dirty="0" err="1"/>
              <a:t>AdRs</a:t>
            </a:r>
            <a:r>
              <a:rPr lang="en-GB" sz="2400" dirty="0"/>
              <a:t> </a:t>
            </a:r>
            <a:r>
              <a:rPr lang="en-GB" sz="2400" dirty="0" err="1"/>
              <a:t>sigue</a:t>
            </a:r>
            <a:r>
              <a:rPr lang="en-GB" sz="2400" dirty="0"/>
              <a:t> la </a:t>
            </a:r>
            <a:r>
              <a:rPr lang="en-GB" sz="2400" dirty="0" err="1"/>
              <a:t>misma</a:t>
            </a:r>
            <a:r>
              <a:rPr lang="en-GB" sz="2400" dirty="0"/>
              <a:t> </a:t>
            </a:r>
            <a:r>
              <a:rPr lang="en-GB" sz="2400" dirty="0" err="1"/>
              <a:t>lógica</a:t>
            </a:r>
            <a:r>
              <a:rPr lang="en-GB" sz="2400" dirty="0"/>
              <a:t> que el </a:t>
            </a:r>
            <a:r>
              <a:rPr lang="en-GB" sz="2400" dirty="0" err="1"/>
              <a:t>PiN</a:t>
            </a:r>
            <a:r>
              <a:rPr lang="en-GB" sz="2400" dirty="0"/>
              <a:t> </a:t>
            </a:r>
            <a:r>
              <a:rPr lang="en-GB" sz="2400" i="1" dirty="0"/>
              <a:t>general </a:t>
            </a:r>
            <a:r>
              <a:rPr lang="en-GB" sz="2400" dirty="0"/>
              <a:t>de Protección.</a:t>
            </a:r>
          </a:p>
          <a:p>
            <a:pPr marL="0" indent="0">
              <a:buNone/>
            </a:pPr>
            <a:endParaRPr lang="en-GB" sz="2400" i="1" dirty="0"/>
          </a:p>
          <a:p>
            <a:r>
              <a:rPr lang="en-GB" sz="2400" dirty="0"/>
              <a:t>Una </a:t>
            </a:r>
            <a:r>
              <a:rPr lang="en-GB" sz="2400" dirty="0" err="1"/>
              <a:t>vez</a:t>
            </a:r>
            <a:r>
              <a:rPr lang="en-GB" sz="2400" dirty="0"/>
              <a:t> </a:t>
            </a:r>
            <a:r>
              <a:rPr lang="en-GB" sz="2400" dirty="0" err="1"/>
              <a:t>esté</a:t>
            </a:r>
            <a:r>
              <a:rPr lang="en-GB" sz="2400" dirty="0"/>
              <a:t> </a:t>
            </a:r>
            <a:r>
              <a:rPr lang="en-GB" sz="2400" dirty="0" err="1"/>
              <a:t>finalizado</a:t>
            </a:r>
            <a:r>
              <a:rPr lang="en-GB" sz="2400" dirty="0"/>
              <a:t> el </a:t>
            </a:r>
            <a:r>
              <a:rPr lang="en-GB" sz="2400" dirty="0" err="1"/>
              <a:t>PiN</a:t>
            </a:r>
            <a:r>
              <a:rPr lang="en-GB" sz="2400" dirty="0"/>
              <a:t> </a:t>
            </a:r>
            <a:r>
              <a:rPr lang="en-GB" sz="2400" i="1" dirty="0"/>
              <a:t>general</a:t>
            </a:r>
            <a:r>
              <a:rPr lang="en-GB" sz="2400" dirty="0"/>
              <a:t>, las </a:t>
            </a:r>
            <a:r>
              <a:rPr lang="en-GB" sz="2400" dirty="0" err="1"/>
              <a:t>AdR</a:t>
            </a:r>
            <a:r>
              <a:rPr lang="en-GB" sz="2400" dirty="0"/>
              <a:t> </a:t>
            </a:r>
            <a:r>
              <a:rPr lang="en-GB" sz="2400" dirty="0" err="1"/>
              <a:t>harán</a:t>
            </a:r>
            <a:r>
              <a:rPr lang="en-GB" sz="2400" dirty="0"/>
              <a:t> </a:t>
            </a:r>
            <a:r>
              <a:rPr lang="en-GB" sz="2400" dirty="0" err="1"/>
              <a:t>uso</a:t>
            </a:r>
            <a:r>
              <a:rPr lang="en-GB" sz="2400" dirty="0"/>
              <a:t> de la </a:t>
            </a:r>
            <a:r>
              <a:rPr lang="en-GB" sz="2400" dirty="0" err="1"/>
              <a:t>clasificación</a:t>
            </a:r>
            <a:r>
              <a:rPr lang="en-GB" sz="2400" dirty="0"/>
              <a:t> de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Escala</a:t>
            </a:r>
            <a:r>
              <a:rPr lang="en-GB" sz="2400" dirty="0"/>
              <a:t> de </a:t>
            </a:r>
            <a:r>
              <a:rPr lang="en-GB" sz="2400" dirty="0" err="1"/>
              <a:t>Severidad</a:t>
            </a:r>
            <a:r>
              <a:rPr lang="en-GB" sz="2400" dirty="0"/>
              <a:t> </a:t>
            </a:r>
            <a:r>
              <a:rPr lang="en-GB" sz="2400" i="1" dirty="0" err="1"/>
              <a:t>específica</a:t>
            </a:r>
            <a:r>
              <a:rPr lang="en-GB" sz="2400" i="1" dirty="0"/>
              <a:t> </a:t>
            </a:r>
            <a:r>
              <a:rPr lang="en-GB" sz="2400" b="1" dirty="0"/>
              <a:t>para </a:t>
            </a:r>
            <a:r>
              <a:rPr lang="en-GB" sz="2400" b="1" dirty="0" err="1"/>
              <a:t>determinar</a:t>
            </a:r>
            <a:r>
              <a:rPr lang="en-GB" sz="2400" b="1" dirty="0"/>
              <a:t> el </a:t>
            </a:r>
            <a:r>
              <a:rPr lang="en-GB" sz="2400" b="1" dirty="0" err="1"/>
              <a:t>porcentaje</a:t>
            </a:r>
            <a:r>
              <a:rPr lang="en-GB" sz="2400" b="1" dirty="0"/>
              <a:t> (%) a </a:t>
            </a:r>
            <a:r>
              <a:rPr lang="en-GB" sz="2400" b="1" dirty="0" err="1"/>
              <a:t>aplicar</a:t>
            </a:r>
            <a:r>
              <a:rPr lang="en-GB" sz="2400" b="1" dirty="0"/>
              <a:t> a </a:t>
            </a:r>
            <a:r>
              <a:rPr lang="en-GB" sz="2400" b="1" dirty="0" err="1"/>
              <a:t>cada</a:t>
            </a:r>
            <a:r>
              <a:rPr lang="en-GB" sz="2400" b="1" dirty="0"/>
              <a:t> uno de los </a:t>
            </a:r>
            <a:r>
              <a:rPr lang="en-GB" sz="2400" b="1" dirty="0" err="1"/>
              <a:t>grupos</a:t>
            </a:r>
            <a:r>
              <a:rPr lang="en-GB" sz="2400" b="1" dirty="0"/>
              <a:t> de población </a:t>
            </a:r>
            <a:r>
              <a:rPr lang="en-GB" sz="2400" b="1" dirty="0" err="1"/>
              <a:t>afectados</a:t>
            </a:r>
            <a:r>
              <a:rPr lang="en-GB" sz="2400" b="1" dirty="0"/>
              <a:t> </a:t>
            </a:r>
            <a:r>
              <a:rPr lang="en-GB" sz="2400" dirty="0"/>
              <a:t>con </a:t>
            </a:r>
            <a:r>
              <a:rPr lang="en-GB" sz="2400" dirty="0" err="1"/>
              <a:t>presencia</a:t>
            </a:r>
            <a:r>
              <a:rPr lang="en-GB" sz="2400" dirty="0"/>
              <a:t> en la </a:t>
            </a:r>
            <a:r>
              <a:rPr lang="en-GB" sz="2400" dirty="0" err="1"/>
              <a:t>unidad</a:t>
            </a:r>
            <a:r>
              <a:rPr lang="en-GB" sz="2400" dirty="0"/>
              <a:t> de </a:t>
            </a:r>
            <a:r>
              <a:rPr lang="en-GB" sz="2400" dirty="0" err="1"/>
              <a:t>análisis</a:t>
            </a:r>
            <a:r>
              <a:rPr lang="en-GB" sz="2400" dirty="0"/>
              <a:t>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55938B3-F5C8-45C7-AB3A-EBF39EE7FDF8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Estimaciones</a:t>
            </a:r>
            <a:r>
              <a:rPr lang="en-US" sz="2800" dirty="0">
                <a:solidFill>
                  <a:schemeClr val="bg1"/>
                </a:solidFill>
              </a:rPr>
              <a:t> de  </a:t>
            </a:r>
            <a:r>
              <a:rPr lang="en-US" sz="2800" dirty="0" err="1">
                <a:solidFill>
                  <a:schemeClr val="bg1"/>
                </a:solidFill>
              </a:rPr>
              <a:t>PiN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CFA41D-BCCF-4AF6-B9CE-F6B47A637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7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33"/>
    </mc:Choice>
    <mc:Fallback>
      <p:transition spd="slow" advTm="3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Tened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en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cuenta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endParaRPr lang="en-US" b="1" dirty="0">
              <a:solidFill>
                <a:srgbClr val="FFC000"/>
              </a:solidFill>
              <a:latin typeface="+mn-lt"/>
              <a:ea typeface="+mj-ea"/>
              <a:cs typeface="+mj-cs"/>
            </a:endParaRPr>
          </a:p>
          <a:p>
            <a:r>
              <a:rPr lang="en-GB" sz="2400" dirty="0"/>
              <a:t>Los </a:t>
            </a:r>
            <a:r>
              <a:rPr lang="en-GB" sz="2400" dirty="0" err="1"/>
              <a:t>equipos</a:t>
            </a:r>
            <a:r>
              <a:rPr lang="en-GB" sz="2400" dirty="0"/>
              <a:t> de </a:t>
            </a:r>
            <a:r>
              <a:rPr lang="en-GB" sz="2400" dirty="0" err="1"/>
              <a:t>país</a:t>
            </a:r>
            <a:r>
              <a:rPr lang="en-GB" sz="2400" dirty="0"/>
              <a:t> </a:t>
            </a:r>
            <a:r>
              <a:rPr lang="en-GB" sz="2400" dirty="0" err="1"/>
              <a:t>deben</a:t>
            </a:r>
            <a:r>
              <a:rPr lang="en-GB" sz="2400" dirty="0"/>
              <a:t> de </a:t>
            </a:r>
            <a:r>
              <a:rPr lang="en-GB" sz="2400" dirty="0" err="1"/>
              <a:t>producir</a:t>
            </a:r>
            <a:r>
              <a:rPr lang="en-GB" sz="2400" dirty="0"/>
              <a:t> </a:t>
            </a:r>
            <a:r>
              <a:rPr lang="en-GB" sz="2400" b="1" dirty="0"/>
              <a:t>primero el </a:t>
            </a:r>
            <a:r>
              <a:rPr lang="en-GB" sz="2400" b="1" dirty="0" err="1"/>
              <a:t>PiN</a:t>
            </a:r>
            <a:r>
              <a:rPr lang="en-GB" sz="2400" b="1" dirty="0"/>
              <a:t> </a:t>
            </a:r>
            <a:r>
              <a:rPr lang="en-GB" sz="2400" b="1" i="1" dirty="0"/>
              <a:t>general </a:t>
            </a:r>
            <a:r>
              <a:rPr lang="en-GB" sz="2400" b="1" dirty="0"/>
              <a:t>y a </a:t>
            </a:r>
            <a:r>
              <a:rPr lang="en-GB" sz="2400" b="1" dirty="0" err="1"/>
              <a:t>continuación</a:t>
            </a:r>
            <a:r>
              <a:rPr lang="en-GB" sz="2400" b="1" dirty="0"/>
              <a:t> el </a:t>
            </a:r>
            <a:r>
              <a:rPr lang="en-GB" sz="2400" b="1" i="1" dirty="0" err="1"/>
              <a:t>específico</a:t>
            </a:r>
            <a:r>
              <a:rPr lang="en-GB" sz="2400" b="1" i="1" dirty="0"/>
              <a:t> </a:t>
            </a:r>
            <a:r>
              <a:rPr lang="en-GB" sz="2400" b="1" dirty="0"/>
              <a:t>de </a:t>
            </a:r>
            <a:r>
              <a:rPr lang="en-GB" sz="2400" b="1" dirty="0" err="1"/>
              <a:t>cada</a:t>
            </a:r>
            <a:r>
              <a:rPr lang="en-GB" sz="2400" b="1" dirty="0"/>
              <a:t> una de las </a:t>
            </a:r>
            <a:r>
              <a:rPr lang="en-GB" sz="2400" b="1" dirty="0" err="1"/>
              <a:t>Áreas</a:t>
            </a:r>
            <a:r>
              <a:rPr lang="en-GB" sz="2400" b="1" dirty="0"/>
              <a:t> de </a:t>
            </a:r>
            <a:r>
              <a:rPr lang="en-GB" sz="2400" b="1" dirty="0" err="1"/>
              <a:t>Responsabilidad</a:t>
            </a:r>
            <a:r>
              <a:rPr lang="en-GB" sz="2400" b="1" dirty="0"/>
              <a:t>. </a:t>
            </a:r>
          </a:p>
          <a:p>
            <a:pPr marL="0" indent="0">
              <a:buNone/>
            </a:pPr>
            <a:endParaRPr lang="en-GB" sz="2400" i="1" dirty="0"/>
          </a:p>
          <a:p>
            <a:r>
              <a:rPr lang="en-GB" sz="2400" dirty="0"/>
              <a:t>El </a:t>
            </a:r>
            <a:r>
              <a:rPr lang="en-GB" sz="2400" dirty="0" err="1"/>
              <a:t>PiN</a:t>
            </a:r>
            <a:r>
              <a:rPr lang="en-GB" sz="2400" dirty="0"/>
              <a:t> </a:t>
            </a:r>
            <a:r>
              <a:rPr lang="en-GB" sz="2400" i="1" dirty="0" err="1"/>
              <a:t>específico</a:t>
            </a:r>
            <a:r>
              <a:rPr lang="en-GB" sz="2400" i="1" dirty="0"/>
              <a:t> </a:t>
            </a:r>
            <a:r>
              <a:rPr lang="en-GB" sz="2400" dirty="0" err="1"/>
              <a:t>AdRs</a:t>
            </a:r>
            <a:r>
              <a:rPr lang="en-GB" sz="2400" dirty="0"/>
              <a:t> no </a:t>
            </a:r>
            <a:r>
              <a:rPr lang="en-GB" sz="2400" dirty="0" err="1"/>
              <a:t>puede</a:t>
            </a:r>
            <a:r>
              <a:rPr lang="en-GB" sz="2400" dirty="0"/>
              <a:t> ser </a:t>
            </a:r>
            <a:r>
              <a:rPr lang="en-GB" sz="2400" dirty="0" err="1"/>
              <a:t>más</a:t>
            </a:r>
            <a:r>
              <a:rPr lang="en-GB" sz="2400" dirty="0"/>
              <a:t> alto que el </a:t>
            </a:r>
            <a:r>
              <a:rPr lang="en-GB" sz="2400" dirty="0" err="1"/>
              <a:t>PiN</a:t>
            </a:r>
            <a:r>
              <a:rPr lang="en-GB" sz="2400" dirty="0"/>
              <a:t> </a:t>
            </a:r>
            <a:r>
              <a:rPr lang="en-GB" sz="2400" i="1" dirty="0"/>
              <a:t>general. </a:t>
            </a:r>
            <a:r>
              <a:rPr lang="en-GB" sz="2400" dirty="0"/>
              <a:t>Si se </a:t>
            </a:r>
            <a:r>
              <a:rPr lang="en-GB" sz="2400" dirty="0" err="1"/>
              <a:t>diera</a:t>
            </a:r>
            <a:r>
              <a:rPr lang="en-GB" sz="2400" dirty="0"/>
              <a:t> el </a:t>
            </a:r>
            <a:r>
              <a:rPr lang="en-GB" sz="2400" dirty="0" err="1"/>
              <a:t>caso</a:t>
            </a:r>
            <a:r>
              <a:rPr lang="en-GB" sz="2400" dirty="0"/>
              <a:t>, la </a:t>
            </a:r>
            <a:r>
              <a:rPr lang="en-GB" sz="2400" dirty="0" err="1"/>
              <a:t>recomendación</a:t>
            </a:r>
            <a:r>
              <a:rPr lang="en-GB" sz="2400" dirty="0"/>
              <a:t> es que se </a:t>
            </a:r>
            <a:r>
              <a:rPr lang="en-GB" sz="2400" b="1" dirty="0" err="1"/>
              <a:t>discuta</a:t>
            </a:r>
            <a:r>
              <a:rPr lang="en-GB" sz="2400" b="1" dirty="0"/>
              <a:t> y se </a:t>
            </a:r>
            <a:r>
              <a:rPr lang="en-GB" sz="2400" b="1" dirty="0" err="1"/>
              <a:t>llegue</a:t>
            </a:r>
            <a:r>
              <a:rPr lang="en-GB" sz="2400" b="1" dirty="0"/>
              <a:t> a </a:t>
            </a:r>
            <a:r>
              <a:rPr lang="en-GB" sz="2400" b="1" dirty="0" err="1"/>
              <a:t>consenso</a:t>
            </a:r>
            <a:r>
              <a:rPr lang="en-GB" sz="2400" b="1" dirty="0"/>
              <a:t> </a:t>
            </a:r>
            <a:r>
              <a:rPr lang="en-GB" sz="2400" b="1" dirty="0" err="1"/>
              <a:t>durante</a:t>
            </a:r>
            <a:r>
              <a:rPr lang="en-GB" sz="2400" b="1" dirty="0"/>
              <a:t> los </a:t>
            </a:r>
            <a:r>
              <a:rPr lang="en-GB" sz="2400" b="1" dirty="0" err="1"/>
              <a:t>talleres</a:t>
            </a:r>
            <a:r>
              <a:rPr lang="en-GB" sz="2400" b="1" dirty="0"/>
              <a:t> de </a:t>
            </a:r>
            <a:r>
              <a:rPr lang="en-GB" sz="2400" b="1" dirty="0" err="1"/>
              <a:t>análisis</a:t>
            </a:r>
            <a:r>
              <a:rPr lang="en-GB" sz="2400" b="1" dirty="0"/>
              <a:t> conjunto.</a:t>
            </a:r>
            <a:endParaRPr lang="en-GB" sz="2400" i="1" dirty="0"/>
          </a:p>
          <a:p>
            <a:endParaRPr lang="en-GB" sz="2400" i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20F7CC2-B2EF-471E-B48F-39ECFFCC7A8B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Estimaciones</a:t>
            </a:r>
            <a:r>
              <a:rPr lang="en-US" sz="2800" dirty="0">
                <a:solidFill>
                  <a:schemeClr val="bg1"/>
                </a:solidFill>
              </a:rPr>
              <a:t> de  </a:t>
            </a:r>
            <a:r>
              <a:rPr lang="en-US" sz="2800" dirty="0" err="1">
                <a:solidFill>
                  <a:schemeClr val="bg1"/>
                </a:solidFill>
              </a:rPr>
              <a:t>PiN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D39B6CB-6461-4B49-9306-62775721D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70"/>
    </mc:Choice>
    <mc:Fallback>
      <p:transition spd="slow" advTm="2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Ejemplo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  <a:p>
            <a:pPr marL="1587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HLP AoR- Somalia (HNO 2019)</a:t>
            </a:r>
          </a:p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CBD85BD-6007-41AC-9D33-32CC7DC74C0D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PiN</a:t>
            </a:r>
            <a:r>
              <a:rPr lang="en-US" sz="2800" dirty="0">
                <a:solidFill>
                  <a:schemeClr val="bg1"/>
                </a:solidFill>
              </a:rPr>
              <a:t> estimates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21649-F128-429F-A4B7-F5571DB7D1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5" t="56401" r="44844" b="20417"/>
          <a:stretch/>
        </p:blipFill>
        <p:spPr>
          <a:xfrm>
            <a:off x="832624" y="2505493"/>
            <a:ext cx="7720362" cy="184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437D4D-8DC8-473E-839D-9ABC8F61D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50"/>
    </mc:Choice>
    <mc:Fallback>
      <p:transition spd="slow" advTm="3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Ejemplo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  <a:p>
            <a:pPr marL="158750" lvl="1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GBV AoR- Somalia (HNO 2019)</a:t>
            </a:r>
          </a:p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CBD85BD-6007-41AC-9D33-32CC7DC74C0D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PiN</a:t>
            </a:r>
            <a:r>
              <a:rPr lang="en-US" sz="2800" dirty="0">
                <a:solidFill>
                  <a:schemeClr val="bg1"/>
                </a:solidFill>
              </a:rPr>
              <a:t> estimates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B1D2FD-D88B-4D21-A4C2-509395356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" t="29487" r="41797" b="8971"/>
          <a:stretch/>
        </p:blipFill>
        <p:spPr>
          <a:xfrm>
            <a:off x="1126836" y="1822449"/>
            <a:ext cx="6826539" cy="402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9436F5-85BA-4083-92E4-DE17775FD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9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26"/>
    </mc:Choice>
    <mc:Fallback>
      <p:transition spd="slow" advTm="21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E558-E6E3-EB46-B435-88FC2E61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51" y="1907158"/>
            <a:ext cx="6155449" cy="3043683"/>
          </a:xfrm>
        </p:spPr>
        <p:txBody>
          <a:bodyPr>
            <a:normAutofit/>
          </a:bodyPr>
          <a:lstStyle/>
          <a:p>
            <a:r>
              <a:rPr lang="en-GB" sz="24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Aquí</a:t>
            </a:r>
            <a:r>
              <a:rPr lang="en-GB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termina el modulo 3 de la </a:t>
            </a:r>
            <a:r>
              <a:rPr lang="en-GB" sz="24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Guía</a:t>
            </a:r>
            <a:r>
              <a:rPr lang="en-GB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HPC:</a:t>
            </a:r>
            <a:br>
              <a:rPr lang="en-GB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sz="24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ES" sz="240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¿Qué es el </a:t>
            </a:r>
            <a:r>
              <a:rPr lang="es-ES" sz="2400" i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PiN</a:t>
            </a:r>
            <a:r>
              <a:rPr lang="es-ES" sz="240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Protección y cómo se produce?</a:t>
            </a:r>
            <a:br>
              <a:rPr lang="en-GB" sz="240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sz="2400" b="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invitamos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seguir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escuchando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los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módulos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siguientes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Muchas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gracias por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vuestra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2200" b="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atención</a:t>
            </a:r>
            <a:r>
              <a:rPr lang="en-GB" sz="22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br>
              <a:rPr lang="en-US" sz="2200" dirty="0"/>
            </a:br>
            <a:endParaRPr lang="en-JO" sz="2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204DD-12D4-294C-9366-00CD5550D704}"/>
              </a:ext>
            </a:extLst>
          </p:cNvPr>
          <p:cNvSpPr txBox="1">
            <a:spLocks/>
          </p:cNvSpPr>
          <p:nvPr/>
        </p:nvSpPr>
        <p:spPr>
          <a:xfrm>
            <a:off x="416801" y="1414272"/>
            <a:ext cx="8626098" cy="3889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71FD5B-235C-4CF9-8E96-4A3C7D175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5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7"/>
    </mc:Choice>
    <mc:Fallback>
      <p:transition spd="slow" advTm="1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477" y="152401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dirty="0"/>
            </a:br>
            <a:endParaRPr lang="en-GB" sz="27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016000"/>
            <a:ext cx="8626098" cy="52847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Las </a:t>
            </a:r>
            <a:r>
              <a:rPr lang="en-US" dirty="0" err="1"/>
              <a:t>preguntas</a:t>
            </a:r>
            <a:r>
              <a:rPr lang="en-US" dirty="0"/>
              <a:t> y </a:t>
            </a:r>
            <a:r>
              <a:rPr lang="en-US" dirty="0" err="1"/>
              <a:t>respuestas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comúnes</a:t>
            </a:r>
            <a:r>
              <a:rPr lang="en-US" dirty="0"/>
              <a:t> y </a:t>
            </a:r>
            <a:r>
              <a:rPr lang="en-US" dirty="0" err="1"/>
              <a:t>críticas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las </a:t>
            </a:r>
            <a:r>
              <a:rPr lang="en-US" dirty="0" err="1"/>
              <a:t>estimaciones</a:t>
            </a:r>
            <a:r>
              <a:rPr lang="en-US" dirty="0"/>
              <a:t> de Personas en </a:t>
            </a:r>
            <a:r>
              <a:rPr lang="en-US" dirty="0" err="1"/>
              <a:t>Necesidad</a:t>
            </a:r>
            <a:r>
              <a:rPr lang="en-US" dirty="0"/>
              <a:t> (</a:t>
            </a:r>
            <a:r>
              <a:rPr lang="en-US" dirty="0" err="1"/>
              <a:t>PiN</a:t>
            </a:r>
            <a:r>
              <a:rPr lang="en-US" dirty="0"/>
              <a:t>).</a:t>
            </a:r>
          </a:p>
          <a:p>
            <a:r>
              <a:rPr lang="en-US" dirty="0" err="1"/>
              <a:t>Guía</a:t>
            </a:r>
            <a:r>
              <a:rPr lang="en-US" dirty="0"/>
              <a:t> paso a paso.</a:t>
            </a:r>
          </a:p>
          <a:p>
            <a:r>
              <a:rPr lang="en-US" dirty="0" err="1"/>
              <a:t>Consejos</a:t>
            </a:r>
            <a:r>
              <a:rPr lang="en-US" dirty="0"/>
              <a:t> y </a:t>
            </a:r>
            <a:r>
              <a:rPr lang="en-US" dirty="0" err="1"/>
              <a:t>ejemplos</a:t>
            </a:r>
            <a:r>
              <a:rPr lang="en-US" dirty="0"/>
              <a:t> de </a:t>
            </a:r>
            <a:r>
              <a:rPr lang="en-US" dirty="0" err="1"/>
              <a:t>PiN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err="1">
                <a:solidFill>
                  <a:srgbClr val="C00000"/>
                </a:solidFill>
              </a:rPr>
              <a:t>Objetivo</a:t>
            </a:r>
            <a:r>
              <a:rPr lang="en-US" b="1" dirty="0">
                <a:solidFill>
                  <a:srgbClr val="C00000"/>
                </a:solidFill>
              </a:rPr>
              <a:t> general de </a:t>
            </a:r>
            <a:r>
              <a:rPr lang="en-US" b="1" dirty="0" err="1">
                <a:solidFill>
                  <a:srgbClr val="C00000"/>
                </a:solidFill>
              </a:rPr>
              <a:t>este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módulo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La </a:t>
            </a:r>
            <a:r>
              <a:rPr lang="en-US" b="1" dirty="0" err="1">
                <a:solidFill>
                  <a:srgbClr val="C00000"/>
                </a:solidFill>
              </a:rPr>
              <a:t>producción</a:t>
            </a:r>
            <a:r>
              <a:rPr lang="en-US" b="1" dirty="0">
                <a:solidFill>
                  <a:srgbClr val="C00000"/>
                </a:solidFill>
              </a:rPr>
              <a:t> de </a:t>
            </a:r>
            <a:r>
              <a:rPr lang="en-US" b="1" dirty="0" err="1">
                <a:solidFill>
                  <a:srgbClr val="C00000"/>
                </a:solidFill>
              </a:rPr>
              <a:t>PiN</a:t>
            </a:r>
            <a:r>
              <a:rPr lang="en-US" b="1" dirty="0">
                <a:solidFill>
                  <a:srgbClr val="C00000"/>
                </a:solidFill>
              </a:rPr>
              <a:t> sectorial no debe de </a:t>
            </a:r>
            <a:r>
              <a:rPr lang="en-US" b="1" dirty="0" err="1">
                <a:solidFill>
                  <a:srgbClr val="C00000"/>
                </a:solidFill>
              </a:rPr>
              <a:t>representar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más</a:t>
            </a:r>
            <a:r>
              <a:rPr lang="en-US" b="1" dirty="0">
                <a:solidFill>
                  <a:srgbClr val="C00000"/>
                </a:solidFill>
              </a:rPr>
              <a:t> del </a:t>
            </a:r>
            <a:r>
              <a:rPr lang="en-US" b="1" u="sng" dirty="0">
                <a:solidFill>
                  <a:srgbClr val="C00000"/>
                </a:solidFill>
              </a:rPr>
              <a:t>15%</a:t>
            </a:r>
            <a:r>
              <a:rPr lang="en-US" b="1" dirty="0">
                <a:solidFill>
                  <a:srgbClr val="C00000"/>
                </a:solidFill>
              </a:rPr>
              <a:t> de la </a:t>
            </a:r>
            <a:r>
              <a:rPr lang="en-US" b="1" dirty="0" err="1">
                <a:solidFill>
                  <a:srgbClr val="C00000"/>
                </a:solidFill>
              </a:rPr>
              <a:t>totalidad</a:t>
            </a:r>
            <a:r>
              <a:rPr lang="en-US" b="1" dirty="0">
                <a:solidFill>
                  <a:srgbClr val="C00000"/>
                </a:solidFill>
              </a:rPr>
              <a:t> del </a:t>
            </a:r>
            <a:r>
              <a:rPr lang="en-US" b="1" dirty="0" err="1">
                <a:solidFill>
                  <a:srgbClr val="C00000"/>
                </a:solidFill>
              </a:rPr>
              <a:t>tiempo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dedicado</a:t>
            </a:r>
            <a:r>
              <a:rPr lang="en-US" b="1" dirty="0">
                <a:solidFill>
                  <a:srgbClr val="C00000"/>
                </a:solidFill>
              </a:rPr>
              <a:t> por </a:t>
            </a:r>
            <a:r>
              <a:rPr lang="en-US" b="1" dirty="0" err="1">
                <a:solidFill>
                  <a:srgbClr val="C00000"/>
                </a:solidFill>
              </a:rPr>
              <a:t>coordinadores</a:t>
            </a:r>
            <a:r>
              <a:rPr lang="en-US" b="1" dirty="0">
                <a:solidFill>
                  <a:srgbClr val="C00000"/>
                </a:solidFill>
              </a:rPr>
              <a:t>/as y IMOs </a:t>
            </a:r>
            <a:r>
              <a:rPr lang="en-US" b="1" dirty="0" err="1">
                <a:solidFill>
                  <a:srgbClr val="C00000"/>
                </a:solidFill>
              </a:rPr>
              <a:t>durante</a:t>
            </a:r>
            <a:r>
              <a:rPr lang="en-US" b="1" dirty="0">
                <a:solidFill>
                  <a:srgbClr val="C00000"/>
                </a:solidFill>
              </a:rPr>
              <a:t> el HNO.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B812F57-ADBA-4398-8FBA-BBC3B5ACF193}"/>
              </a:ext>
            </a:extLst>
          </p:cNvPr>
          <p:cNvSpPr txBox="1">
            <a:spLocks/>
          </p:cNvSpPr>
          <p:nvPr/>
        </p:nvSpPr>
        <p:spPr>
          <a:xfrm>
            <a:off x="114300" y="490536"/>
            <a:ext cx="24288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Este </a:t>
            </a:r>
            <a:r>
              <a:rPr lang="en-US" sz="2800" dirty="0" err="1">
                <a:solidFill>
                  <a:schemeClr val="bg1"/>
                </a:solidFill>
              </a:rPr>
              <a:t>módulo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cubre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43DA28F-9BE0-4484-9E18-E73887A37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5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92"/>
    </mc:Choice>
    <mc:Fallback>
      <p:transition spd="slow" advTm="3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¿Qué es el </a:t>
            </a:r>
            <a:r>
              <a:rPr lang="es-ES" dirty="0" err="1"/>
              <a:t>PiN</a:t>
            </a:r>
            <a:r>
              <a:rPr lang="es-ES" dirty="0"/>
              <a:t> de Protección?</a:t>
            </a: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endParaRPr lang="en-GB" dirty="0"/>
          </a:p>
          <a:p>
            <a:pPr algn="just"/>
            <a:r>
              <a:rPr lang="en-GB" dirty="0"/>
              <a:t>El </a:t>
            </a:r>
            <a:r>
              <a:rPr lang="en-GB" dirty="0" err="1"/>
              <a:t>PiN</a:t>
            </a:r>
            <a:r>
              <a:rPr lang="en-GB" dirty="0"/>
              <a:t> de Protección son </a:t>
            </a:r>
            <a:r>
              <a:rPr lang="en-GB" b="1" dirty="0"/>
              <a:t>las </a:t>
            </a:r>
            <a:r>
              <a:rPr lang="en-GB" b="1" dirty="0" err="1"/>
              <a:t>estimaciones</a:t>
            </a:r>
            <a:r>
              <a:rPr lang="en-GB" b="1" dirty="0"/>
              <a:t> del </a:t>
            </a:r>
            <a:r>
              <a:rPr lang="en-GB" b="1" dirty="0" err="1"/>
              <a:t>número</a:t>
            </a:r>
            <a:r>
              <a:rPr lang="en-GB" b="1" dirty="0"/>
              <a:t> de personas en </a:t>
            </a:r>
            <a:r>
              <a:rPr lang="en-GB" b="1" dirty="0" err="1"/>
              <a:t>necesidad</a:t>
            </a:r>
            <a:r>
              <a:rPr lang="en-GB" b="1" dirty="0"/>
              <a:t> de </a:t>
            </a:r>
            <a:r>
              <a:rPr lang="en-GB" b="1" dirty="0" err="1"/>
              <a:t>servicios</a:t>
            </a:r>
            <a:r>
              <a:rPr lang="en-GB" b="1" dirty="0"/>
              <a:t> </a:t>
            </a:r>
            <a:r>
              <a:rPr lang="en-GB" b="1" dirty="0" err="1"/>
              <a:t>humanitarios</a:t>
            </a:r>
            <a:r>
              <a:rPr lang="en-GB" b="1" dirty="0"/>
              <a:t> de Protección.</a:t>
            </a:r>
          </a:p>
          <a:p>
            <a:pPr algn="just"/>
            <a:endParaRPr lang="en-GB" b="1" dirty="0"/>
          </a:p>
          <a:p>
            <a:pPr algn="just"/>
            <a:r>
              <a:rPr lang="en-GB" dirty="0"/>
              <a:t>El </a:t>
            </a:r>
            <a:r>
              <a:rPr lang="en-GB" dirty="0" err="1"/>
              <a:t>Clúster</a:t>
            </a:r>
            <a:r>
              <a:rPr lang="en-GB" dirty="0"/>
              <a:t> / sector</a:t>
            </a:r>
            <a:r>
              <a:rPr lang="en-GB" b="1" dirty="0"/>
              <a:t> </a:t>
            </a:r>
            <a:r>
              <a:rPr lang="en-GB" dirty="0" err="1"/>
              <a:t>hace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del </a:t>
            </a:r>
            <a:r>
              <a:rPr lang="en-GB" dirty="0" err="1"/>
              <a:t>PiN</a:t>
            </a:r>
            <a:r>
              <a:rPr lang="en-GB" dirty="0"/>
              <a:t> de Protección </a:t>
            </a:r>
            <a:r>
              <a:rPr lang="en-GB" dirty="0" err="1"/>
              <a:t>como</a:t>
            </a:r>
            <a:r>
              <a:rPr lang="en-GB" b="1" dirty="0"/>
              <a:t> </a:t>
            </a:r>
            <a:r>
              <a:rPr lang="en-GB" b="1" dirty="0" err="1"/>
              <a:t>cifra</a:t>
            </a:r>
            <a:r>
              <a:rPr lang="en-GB" b="1" dirty="0"/>
              <a:t> para </a:t>
            </a:r>
            <a:r>
              <a:rPr lang="en-GB" b="1" dirty="0" err="1"/>
              <a:t>su</a:t>
            </a:r>
            <a:r>
              <a:rPr lang="en-GB" b="1" dirty="0"/>
              <a:t> </a:t>
            </a:r>
            <a:r>
              <a:rPr lang="en-GB" b="1" dirty="0" err="1"/>
              <a:t>planificación</a:t>
            </a:r>
            <a:r>
              <a:rPr lang="en-GB" b="1" dirty="0"/>
              <a:t> </a:t>
            </a:r>
            <a:r>
              <a:rPr lang="en-GB" b="1" dirty="0" err="1"/>
              <a:t>humanitaria</a:t>
            </a:r>
            <a:r>
              <a:rPr lang="en-GB" b="1" dirty="0"/>
              <a:t>. Este PIN </a:t>
            </a:r>
            <a:r>
              <a:rPr lang="en-GB" b="1" dirty="0" err="1"/>
              <a:t>está</a:t>
            </a:r>
            <a:r>
              <a:rPr lang="en-GB" b="1" dirty="0"/>
              <a:t> </a:t>
            </a:r>
            <a:r>
              <a:rPr lang="en-GB" b="1" dirty="0" err="1"/>
              <a:t>directamente</a:t>
            </a:r>
            <a:r>
              <a:rPr lang="en-GB" b="1" dirty="0"/>
              <a:t> </a:t>
            </a:r>
            <a:r>
              <a:rPr lang="en-GB" b="1" dirty="0" err="1"/>
              <a:t>ligado</a:t>
            </a:r>
            <a:r>
              <a:rPr lang="en-GB" b="1" dirty="0"/>
              <a:t> a los </a:t>
            </a:r>
            <a:r>
              <a:rPr lang="en-GB" b="1" dirty="0" err="1"/>
              <a:t>objectivos</a:t>
            </a:r>
            <a:r>
              <a:rPr lang="en-GB" b="1" dirty="0"/>
              <a:t> de población (targets) del HRP. </a:t>
            </a:r>
          </a:p>
          <a:p>
            <a:pPr algn="just"/>
            <a:endParaRPr lang="en-GB" b="1" dirty="0"/>
          </a:p>
          <a:p>
            <a:pPr algn="just"/>
            <a:r>
              <a:rPr lang="en-GB" dirty="0"/>
              <a:t>El </a:t>
            </a:r>
            <a:r>
              <a:rPr lang="en-GB" dirty="0" err="1"/>
              <a:t>PiN</a:t>
            </a:r>
            <a:r>
              <a:rPr lang="en-GB" dirty="0"/>
              <a:t> de Protección debe </a:t>
            </a:r>
            <a:r>
              <a:rPr lang="en-GB" dirty="0" err="1"/>
              <a:t>estar</a:t>
            </a:r>
            <a:r>
              <a:rPr lang="en-GB" dirty="0"/>
              <a:t> </a:t>
            </a:r>
            <a:r>
              <a:rPr lang="en-GB" b="1" dirty="0" err="1"/>
              <a:t>desagregado</a:t>
            </a:r>
            <a:r>
              <a:rPr lang="en-GB" b="1" dirty="0"/>
              <a:t> por </a:t>
            </a:r>
            <a:r>
              <a:rPr lang="en-GB" b="1" dirty="0" err="1"/>
              <a:t>sexo</a:t>
            </a:r>
            <a:r>
              <a:rPr lang="en-GB" b="1" dirty="0"/>
              <a:t>, </a:t>
            </a:r>
            <a:r>
              <a:rPr lang="en-GB" b="1" dirty="0" err="1"/>
              <a:t>edad</a:t>
            </a:r>
            <a:r>
              <a:rPr lang="en-GB" b="1" dirty="0"/>
              <a:t> y </a:t>
            </a:r>
            <a:r>
              <a:rPr lang="en-GB" b="1" dirty="0" err="1"/>
              <a:t>discapacidad</a:t>
            </a:r>
            <a:r>
              <a:rPr lang="en-GB" b="1" dirty="0"/>
              <a:t>. </a:t>
            </a:r>
          </a:p>
          <a:p>
            <a:pPr marL="0" indent="0" algn="just">
              <a:buNone/>
            </a:pPr>
            <a:endParaRPr lang="en-GB" dirty="0"/>
          </a:p>
          <a:p>
            <a:pPr marL="0" indent="0" algn="just">
              <a:buNone/>
            </a:pPr>
            <a:r>
              <a:rPr lang="en-GB" i="1" dirty="0">
                <a:solidFill>
                  <a:srgbClr val="FF0000"/>
                </a:solidFill>
              </a:rPr>
              <a:t>Si </a:t>
            </a:r>
            <a:r>
              <a:rPr lang="en-GB" i="1" dirty="0" err="1">
                <a:solidFill>
                  <a:srgbClr val="FF0000"/>
                </a:solidFill>
              </a:rPr>
              <a:t>quereis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saber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más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acerca</a:t>
            </a:r>
            <a:r>
              <a:rPr lang="en-GB" i="1" dirty="0">
                <a:solidFill>
                  <a:srgbClr val="FF0000"/>
                </a:solidFill>
              </a:rPr>
              <a:t> del </a:t>
            </a:r>
            <a:r>
              <a:rPr lang="en-GB" i="1" dirty="0" err="1">
                <a:solidFill>
                  <a:srgbClr val="FF0000"/>
                </a:solidFill>
              </a:rPr>
              <a:t>PiN</a:t>
            </a:r>
            <a:r>
              <a:rPr lang="en-GB" i="1" dirty="0">
                <a:solidFill>
                  <a:srgbClr val="FF0000"/>
                </a:solidFill>
              </a:rPr>
              <a:t> inter-sectorial, </a:t>
            </a:r>
            <a:r>
              <a:rPr lang="en-GB" i="1" dirty="0" err="1">
                <a:solidFill>
                  <a:srgbClr val="FF0000"/>
                </a:solidFill>
              </a:rPr>
              <a:t>os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invitamos</a:t>
            </a:r>
            <a:r>
              <a:rPr lang="en-GB" i="1" dirty="0">
                <a:solidFill>
                  <a:srgbClr val="FF0000"/>
                </a:solidFill>
              </a:rPr>
              <a:t> a </a:t>
            </a:r>
            <a:r>
              <a:rPr lang="en-GB" i="1" dirty="0" err="1">
                <a:solidFill>
                  <a:srgbClr val="FF0000"/>
                </a:solidFill>
              </a:rPr>
              <a:t>consultar</a:t>
            </a:r>
            <a:r>
              <a:rPr lang="en-GB" i="1" dirty="0">
                <a:solidFill>
                  <a:srgbClr val="FF0000"/>
                </a:solidFill>
              </a:rPr>
              <a:t> la </a:t>
            </a:r>
            <a:r>
              <a:rPr lang="en-GB" i="1" dirty="0" err="1">
                <a:solidFill>
                  <a:srgbClr val="FF0000"/>
                </a:solidFill>
              </a:rPr>
              <a:t>guía</a:t>
            </a:r>
            <a:r>
              <a:rPr lang="en-GB" i="1" dirty="0">
                <a:solidFill>
                  <a:srgbClr val="FF0000"/>
                </a:solidFill>
              </a:rPr>
              <a:t> JIAF y sus </a:t>
            </a:r>
            <a:r>
              <a:rPr lang="en-GB" i="1" dirty="0" err="1">
                <a:solidFill>
                  <a:srgbClr val="FF0000"/>
                </a:solidFill>
              </a:rPr>
              <a:t>módulos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formativos</a:t>
            </a:r>
            <a:r>
              <a:rPr lang="en-GB" i="1" dirty="0">
                <a:solidFill>
                  <a:srgbClr val="FF0000"/>
                </a:solidFill>
              </a:rPr>
              <a:t>. </a:t>
            </a:r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346B725-1567-4BA5-8452-F9D79684FCFF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PIN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94F61D-71B2-44C6-9471-E3315A88F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84"/>
    </mc:Choice>
    <mc:Fallback>
      <p:transition spd="slow" advTm="49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152" y="1019175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¿</a:t>
            </a:r>
            <a:r>
              <a:rPr lang="en-GB" dirty="0" err="1"/>
              <a:t>Qué</a:t>
            </a:r>
            <a:r>
              <a:rPr lang="en-GB" dirty="0"/>
              <a:t> es el </a:t>
            </a:r>
            <a:r>
              <a:rPr lang="en-GB" dirty="0" err="1"/>
              <a:t>PiN</a:t>
            </a:r>
            <a:r>
              <a:rPr lang="en-GB" dirty="0"/>
              <a:t> </a:t>
            </a:r>
            <a:r>
              <a:rPr lang="en-GB" i="1" dirty="0"/>
              <a:t>general </a:t>
            </a:r>
            <a:r>
              <a:rPr lang="en-GB" dirty="0"/>
              <a:t>de Protección?</a:t>
            </a:r>
            <a:br>
              <a:rPr lang="en-GB" dirty="0"/>
            </a:b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GB" dirty="0"/>
          </a:p>
          <a:p>
            <a:pPr algn="just"/>
            <a:r>
              <a:rPr lang="en-GB" dirty="0"/>
              <a:t>El </a:t>
            </a:r>
            <a:r>
              <a:rPr lang="en-GB" dirty="0" err="1"/>
              <a:t>PiN</a:t>
            </a:r>
            <a:r>
              <a:rPr lang="en-GB" dirty="0"/>
              <a:t> </a:t>
            </a:r>
            <a:r>
              <a:rPr lang="en-GB" i="1" dirty="0"/>
              <a:t>general </a:t>
            </a:r>
            <a:r>
              <a:rPr lang="en-GB" dirty="0"/>
              <a:t>de Protección es el </a:t>
            </a:r>
            <a:r>
              <a:rPr lang="en-GB" dirty="0" err="1"/>
              <a:t>PiN</a:t>
            </a:r>
            <a:r>
              <a:rPr lang="en-GB" dirty="0"/>
              <a:t> total de </a:t>
            </a:r>
            <a:r>
              <a:rPr lang="en-GB" dirty="0" err="1"/>
              <a:t>todo</a:t>
            </a:r>
            <a:r>
              <a:rPr lang="en-GB" dirty="0"/>
              <a:t> el </a:t>
            </a:r>
            <a:r>
              <a:rPr lang="en-GB" dirty="0" err="1"/>
              <a:t>Clúster</a:t>
            </a:r>
            <a:r>
              <a:rPr lang="en-GB" dirty="0"/>
              <a:t> de Protección, </a:t>
            </a:r>
            <a:r>
              <a:rPr lang="en-GB" dirty="0" err="1"/>
              <a:t>incluyendo</a:t>
            </a:r>
            <a:r>
              <a:rPr lang="en-GB" dirty="0"/>
              <a:t> las </a:t>
            </a:r>
            <a:r>
              <a:rPr lang="en-GB" dirty="0" err="1"/>
              <a:t>AdR</a:t>
            </a:r>
            <a:r>
              <a:rPr lang="en-GB" dirty="0"/>
              <a:t>, y se </a:t>
            </a:r>
            <a:r>
              <a:rPr lang="en-GB" dirty="0" err="1"/>
              <a:t>basa</a:t>
            </a:r>
            <a:r>
              <a:rPr lang="en-GB" dirty="0"/>
              <a:t> en </a:t>
            </a:r>
            <a:r>
              <a:rPr lang="en-GB" dirty="0" err="1"/>
              <a:t>clasificación</a:t>
            </a:r>
            <a:r>
              <a:rPr lang="en-GB" dirty="0"/>
              <a:t> de la </a:t>
            </a:r>
            <a:r>
              <a:rPr lang="en-GB" i="1" dirty="0" err="1">
                <a:solidFill>
                  <a:srgbClr val="FF0000"/>
                </a:solidFill>
              </a:rPr>
              <a:t>Escala</a:t>
            </a:r>
            <a:r>
              <a:rPr lang="en-GB" i="1" dirty="0">
                <a:solidFill>
                  <a:srgbClr val="FF0000"/>
                </a:solidFill>
              </a:rPr>
              <a:t> de </a:t>
            </a:r>
            <a:r>
              <a:rPr lang="en-GB" i="1" dirty="0" err="1">
                <a:solidFill>
                  <a:srgbClr val="FF0000"/>
                </a:solidFill>
              </a:rPr>
              <a:t>Severidad</a:t>
            </a:r>
            <a:r>
              <a:rPr lang="en-GB" i="1" dirty="0">
                <a:solidFill>
                  <a:srgbClr val="FF0000"/>
                </a:solidFill>
              </a:rPr>
              <a:t> </a:t>
            </a:r>
            <a:r>
              <a:rPr lang="en-GB" i="1" dirty="0"/>
              <a:t>general </a:t>
            </a:r>
            <a:r>
              <a:rPr lang="en-GB" dirty="0"/>
              <a:t>de Protección.</a:t>
            </a:r>
          </a:p>
          <a:p>
            <a:pPr marL="0" indent="0" algn="just">
              <a:buNone/>
            </a:pPr>
            <a:endParaRPr lang="en-GB" dirty="0"/>
          </a:p>
          <a:p>
            <a:pPr algn="just"/>
            <a:r>
              <a:rPr lang="en-GB" b="1" dirty="0"/>
              <a:t>Este </a:t>
            </a:r>
            <a:r>
              <a:rPr lang="en-GB" b="1" dirty="0" err="1"/>
              <a:t>PiN</a:t>
            </a:r>
            <a:r>
              <a:rPr lang="en-GB" b="1" dirty="0"/>
              <a:t> general de Protección es el que se </a:t>
            </a:r>
            <a:r>
              <a:rPr lang="en-GB" b="1" dirty="0" err="1"/>
              <a:t>incluirá</a:t>
            </a:r>
            <a:r>
              <a:rPr lang="en-GB" b="1" dirty="0"/>
              <a:t> en la </a:t>
            </a:r>
            <a:r>
              <a:rPr lang="en-GB" b="1" dirty="0" err="1"/>
              <a:t>sección</a:t>
            </a:r>
            <a:r>
              <a:rPr lang="en-GB" b="1" dirty="0"/>
              <a:t> de Protección del HNO. </a:t>
            </a:r>
          </a:p>
          <a:p>
            <a:pPr algn="just"/>
            <a:endParaRPr lang="en-GB" dirty="0"/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GB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EB1E44B-2F5A-4C83-9ED5-6FDC62F94A08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PIN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5A735F-1C06-4663-A0C9-D0FC9C04F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4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83"/>
    </mc:Choice>
    <mc:Fallback>
      <p:transition spd="slow" advTm="2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152" y="1019175"/>
            <a:ext cx="8626098" cy="863599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r>
              <a:rPr lang="en-GB" dirty="0"/>
              <a:t>¿</a:t>
            </a:r>
            <a:r>
              <a:rPr lang="en-GB" dirty="0" err="1"/>
              <a:t>Qué</a:t>
            </a:r>
            <a:r>
              <a:rPr lang="en-GB" dirty="0"/>
              <a:t> es el </a:t>
            </a:r>
            <a:r>
              <a:rPr lang="en-GB" dirty="0" err="1"/>
              <a:t>PiN</a:t>
            </a:r>
            <a:r>
              <a:rPr lang="en-GB" dirty="0"/>
              <a:t> </a:t>
            </a:r>
            <a:r>
              <a:rPr lang="en-GB" i="1" dirty="0" err="1"/>
              <a:t>específico</a:t>
            </a:r>
            <a:r>
              <a:rPr lang="en-GB" i="1" dirty="0"/>
              <a:t> de las </a:t>
            </a:r>
            <a:r>
              <a:rPr lang="en-GB" i="1" dirty="0" err="1"/>
              <a:t>AdR</a:t>
            </a:r>
            <a:r>
              <a:rPr lang="en-GB" i="1" dirty="0"/>
              <a:t>?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Las Personas en </a:t>
            </a:r>
            <a:r>
              <a:rPr lang="en-GB" dirty="0" err="1"/>
              <a:t>Necesidad</a:t>
            </a:r>
            <a:r>
              <a:rPr lang="en-GB" dirty="0"/>
              <a:t> (</a:t>
            </a:r>
            <a:r>
              <a:rPr lang="en-GB" dirty="0" err="1"/>
              <a:t>PiN</a:t>
            </a:r>
            <a:r>
              <a:rPr lang="en-GB" dirty="0"/>
              <a:t>) </a:t>
            </a:r>
            <a:r>
              <a:rPr lang="en-GB" i="1" dirty="0" err="1"/>
              <a:t>específico</a:t>
            </a:r>
            <a:r>
              <a:rPr lang="en-GB" i="1" dirty="0"/>
              <a:t> </a:t>
            </a:r>
            <a:r>
              <a:rPr lang="en-GB" dirty="0"/>
              <a:t>de las </a:t>
            </a:r>
            <a:r>
              <a:rPr lang="en-GB" dirty="0" err="1"/>
              <a:t>Áreas</a:t>
            </a:r>
            <a:r>
              <a:rPr lang="en-GB" dirty="0"/>
              <a:t> de </a:t>
            </a:r>
            <a:r>
              <a:rPr lang="en-GB" dirty="0" err="1"/>
              <a:t>Responsabilidad</a:t>
            </a:r>
            <a:r>
              <a:rPr lang="en-GB" dirty="0"/>
              <a:t>, es la </a:t>
            </a:r>
            <a:r>
              <a:rPr lang="en-GB" dirty="0" err="1"/>
              <a:t>cifra</a:t>
            </a:r>
            <a:r>
              <a:rPr lang="en-GB" dirty="0"/>
              <a:t> </a:t>
            </a:r>
            <a:r>
              <a:rPr lang="en-GB" dirty="0" err="1"/>
              <a:t>calculada</a:t>
            </a:r>
            <a:r>
              <a:rPr lang="en-GB" dirty="0"/>
              <a:t> </a:t>
            </a:r>
            <a:r>
              <a:rPr lang="en-GB" dirty="0" err="1"/>
              <a:t>basándose</a:t>
            </a:r>
            <a:r>
              <a:rPr lang="en-GB" dirty="0"/>
              <a:t> en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Escala</a:t>
            </a:r>
            <a:r>
              <a:rPr lang="en-GB" dirty="0"/>
              <a:t> de </a:t>
            </a:r>
            <a:r>
              <a:rPr lang="en-GB" dirty="0" err="1"/>
              <a:t>Severidad</a:t>
            </a:r>
            <a:r>
              <a:rPr lang="en-GB" dirty="0"/>
              <a:t> </a:t>
            </a:r>
            <a:r>
              <a:rPr lang="en-GB" i="1" dirty="0" err="1"/>
              <a:t>específica</a:t>
            </a:r>
            <a:r>
              <a:rPr lang="en-GB" i="1" dirty="0"/>
              <a:t>.</a:t>
            </a:r>
            <a:r>
              <a:rPr lang="en-GB" dirty="0"/>
              <a:t> </a:t>
            </a:r>
          </a:p>
          <a:p>
            <a:r>
              <a:rPr lang="en-GB" dirty="0"/>
              <a:t>Las </a:t>
            </a:r>
            <a:r>
              <a:rPr lang="en-GB" dirty="0" err="1"/>
              <a:t>AdR</a:t>
            </a:r>
            <a:r>
              <a:rPr lang="en-GB" dirty="0"/>
              <a:t> </a:t>
            </a:r>
            <a:r>
              <a:rPr lang="en-GB" dirty="0" err="1"/>
              <a:t>pueden</a:t>
            </a:r>
            <a:r>
              <a:rPr lang="en-GB" dirty="0"/>
              <a:t> </a:t>
            </a:r>
            <a:r>
              <a:rPr lang="en-GB" dirty="0" err="1"/>
              <a:t>hacer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de sus </a:t>
            </a:r>
            <a:r>
              <a:rPr lang="en-GB" dirty="0" err="1"/>
              <a:t>desagregaciones</a:t>
            </a:r>
            <a:r>
              <a:rPr lang="en-GB" dirty="0"/>
              <a:t> de </a:t>
            </a:r>
            <a:r>
              <a:rPr lang="en-GB" dirty="0" err="1"/>
              <a:t>sexo</a:t>
            </a:r>
            <a:r>
              <a:rPr lang="en-GB" dirty="0"/>
              <a:t> y </a:t>
            </a:r>
            <a:r>
              <a:rPr lang="en-GB" dirty="0" err="1"/>
              <a:t>edad</a:t>
            </a:r>
            <a:r>
              <a:rPr lang="en-GB" dirty="0"/>
              <a:t> que </a:t>
            </a:r>
            <a:r>
              <a:rPr lang="en-GB" dirty="0" err="1"/>
              <a:t>consideren</a:t>
            </a:r>
            <a:r>
              <a:rPr lang="en-GB" dirty="0"/>
              <a:t> </a:t>
            </a:r>
            <a:r>
              <a:rPr lang="en-GB" dirty="0" err="1"/>
              <a:t>precisas</a:t>
            </a:r>
            <a:r>
              <a:rPr lang="en-GB" dirty="0"/>
              <a:t>. </a:t>
            </a:r>
          </a:p>
          <a:p>
            <a:endParaRPr lang="en-GB" b="1" dirty="0"/>
          </a:p>
          <a:p>
            <a:r>
              <a:rPr lang="en-GB" b="1" dirty="0" err="1"/>
              <a:t>Cada</a:t>
            </a:r>
            <a:r>
              <a:rPr lang="en-GB" b="1" dirty="0"/>
              <a:t> una de las </a:t>
            </a:r>
            <a:r>
              <a:rPr lang="en-GB" b="1" dirty="0" err="1"/>
              <a:t>AdR</a:t>
            </a:r>
            <a:r>
              <a:rPr lang="en-GB" b="1" dirty="0"/>
              <a:t> </a:t>
            </a:r>
            <a:r>
              <a:rPr lang="en-GB" b="1" dirty="0" err="1"/>
              <a:t>activas</a:t>
            </a:r>
            <a:r>
              <a:rPr lang="en-GB" b="1" dirty="0"/>
              <a:t> en el </a:t>
            </a:r>
            <a:r>
              <a:rPr lang="en-GB" b="1" dirty="0" err="1"/>
              <a:t>país</a:t>
            </a:r>
            <a:r>
              <a:rPr lang="en-GB" b="1" dirty="0"/>
              <a:t> debe de </a:t>
            </a:r>
            <a:r>
              <a:rPr lang="en-GB" b="1" dirty="0" err="1"/>
              <a:t>contar</a:t>
            </a:r>
            <a:r>
              <a:rPr lang="en-GB" b="1" dirty="0"/>
              <a:t> con sus </a:t>
            </a:r>
            <a:r>
              <a:rPr lang="en-GB" b="1" dirty="0" err="1"/>
              <a:t>estimaciones</a:t>
            </a:r>
            <a:r>
              <a:rPr lang="en-GB" b="1" dirty="0"/>
              <a:t> de </a:t>
            </a:r>
            <a:r>
              <a:rPr lang="en-GB" b="1" dirty="0" err="1"/>
              <a:t>PiN</a:t>
            </a:r>
            <a:r>
              <a:rPr lang="en-GB" b="1" dirty="0"/>
              <a:t> para </a:t>
            </a:r>
            <a:r>
              <a:rPr lang="en-GB" b="1" dirty="0" err="1"/>
              <a:t>así</a:t>
            </a:r>
            <a:r>
              <a:rPr lang="en-GB" b="1" dirty="0"/>
              <a:t> </a:t>
            </a:r>
            <a:r>
              <a:rPr lang="en-GB" b="1" dirty="0" err="1"/>
              <a:t>poder</a:t>
            </a:r>
            <a:r>
              <a:rPr lang="en-GB" b="1" dirty="0"/>
              <a:t> </a:t>
            </a:r>
            <a:r>
              <a:rPr lang="en-GB" b="1" dirty="0" err="1"/>
              <a:t>realizar</a:t>
            </a:r>
            <a:r>
              <a:rPr lang="en-GB" b="1" dirty="0"/>
              <a:t> </a:t>
            </a:r>
            <a:r>
              <a:rPr lang="en-GB" b="1" dirty="0" err="1"/>
              <a:t>su</a:t>
            </a:r>
            <a:r>
              <a:rPr lang="en-GB" b="1" dirty="0"/>
              <a:t> </a:t>
            </a:r>
            <a:r>
              <a:rPr lang="en-GB" b="1" dirty="0" err="1"/>
              <a:t>planificación</a:t>
            </a:r>
            <a:r>
              <a:rPr lang="en-GB" b="1" dirty="0"/>
              <a:t> </a:t>
            </a:r>
            <a:r>
              <a:rPr lang="en-GB" b="1" dirty="0" err="1"/>
              <a:t>humanitaria</a:t>
            </a:r>
            <a:r>
              <a:rPr lang="en-GB" b="1" dirty="0"/>
              <a:t>. </a:t>
            </a:r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F8AC1F8-9BE6-4296-90FE-146098602E16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PIN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3CFFC9C-B920-41B9-9DD9-C14A445B6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1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25"/>
    </mc:Choice>
    <mc:Fallback>
      <p:transition spd="slow" advTm="4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477" y="206553"/>
            <a:ext cx="8626098" cy="777874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4000" dirty="0"/>
              <a:t>¿</a:t>
            </a:r>
            <a:r>
              <a:rPr lang="en-GB" sz="4000" dirty="0" err="1"/>
              <a:t>Cuál</a:t>
            </a:r>
            <a:r>
              <a:rPr lang="en-GB" sz="4000" dirty="0"/>
              <a:t> es el </a:t>
            </a:r>
            <a:r>
              <a:rPr lang="en-GB" sz="4000" dirty="0" err="1"/>
              <a:t>estándar</a:t>
            </a:r>
            <a:r>
              <a:rPr lang="en-GB" sz="4000" dirty="0"/>
              <a:t> en la </a:t>
            </a:r>
            <a:r>
              <a:rPr lang="en-GB" sz="4000" dirty="0" err="1"/>
              <a:t>desagregación</a:t>
            </a:r>
            <a:r>
              <a:rPr lang="en-GB" sz="4000" dirty="0"/>
              <a:t> de </a:t>
            </a:r>
            <a:r>
              <a:rPr lang="en-GB" sz="4000" dirty="0" err="1"/>
              <a:t>sexo</a:t>
            </a:r>
            <a:r>
              <a:rPr lang="en-GB" sz="4000" dirty="0"/>
              <a:t>, </a:t>
            </a:r>
            <a:r>
              <a:rPr lang="en-GB" sz="4000" dirty="0" err="1"/>
              <a:t>edad</a:t>
            </a:r>
            <a:r>
              <a:rPr lang="en-GB" sz="4000" dirty="0"/>
              <a:t> y </a:t>
            </a:r>
            <a:r>
              <a:rPr lang="en-GB" sz="4000" dirty="0" err="1"/>
              <a:t>discapacidad</a:t>
            </a:r>
            <a:r>
              <a:rPr lang="en-GB" sz="4000" dirty="0"/>
              <a:t>?</a:t>
            </a:r>
            <a:br>
              <a:rPr lang="en-GB" sz="4000" dirty="0"/>
            </a:br>
            <a:br>
              <a:rPr lang="en-GB" dirty="0"/>
            </a:b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946148"/>
            <a:ext cx="8626098" cy="5354641"/>
          </a:xfrm>
        </p:spPr>
        <p:txBody>
          <a:bodyPr>
            <a:normAutofit/>
          </a:bodyPr>
          <a:lstStyle/>
          <a:p>
            <a:endParaRPr lang="en-US" sz="1800" b="1" dirty="0"/>
          </a:p>
          <a:p>
            <a:r>
              <a:rPr lang="en-US" dirty="0"/>
              <a:t>El </a:t>
            </a:r>
            <a:r>
              <a:rPr lang="en-US" dirty="0" err="1"/>
              <a:t>Clúster</a:t>
            </a:r>
            <a:r>
              <a:rPr lang="en-US" dirty="0"/>
              <a:t> Global de Protección </a:t>
            </a:r>
            <a:r>
              <a:rPr lang="en-US" dirty="0" err="1"/>
              <a:t>sigue</a:t>
            </a:r>
            <a:r>
              <a:rPr lang="en-US" dirty="0"/>
              <a:t> el </a:t>
            </a:r>
            <a:r>
              <a:rPr lang="en-US" dirty="0" err="1"/>
              <a:t>estándar</a:t>
            </a:r>
            <a:r>
              <a:rPr lang="en-US" dirty="0"/>
              <a:t> </a:t>
            </a:r>
            <a:r>
              <a:rPr lang="en-US" dirty="0" err="1"/>
              <a:t>Esfera</a:t>
            </a:r>
            <a:r>
              <a:rPr lang="en-US" dirty="0"/>
              <a:t> para </a:t>
            </a:r>
            <a:r>
              <a:rPr lang="en-US" dirty="0" err="1"/>
              <a:t>desagregación</a:t>
            </a:r>
            <a:r>
              <a:rPr lang="en-US" dirty="0"/>
              <a:t> en </a:t>
            </a:r>
            <a:r>
              <a:rPr lang="en-US" dirty="0" err="1"/>
              <a:t>sexo</a:t>
            </a:r>
            <a:r>
              <a:rPr lang="en-US" dirty="0"/>
              <a:t>, </a:t>
            </a:r>
            <a:r>
              <a:rPr lang="en-US" dirty="0" err="1"/>
              <a:t>edad</a:t>
            </a:r>
            <a:r>
              <a:rPr lang="en-US" dirty="0"/>
              <a:t> y </a:t>
            </a:r>
            <a:r>
              <a:rPr lang="en-US" dirty="0" err="1"/>
              <a:t>discapacidad</a:t>
            </a:r>
            <a:r>
              <a:rPr lang="en-US" dirty="0"/>
              <a:t>:</a:t>
            </a:r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pPr marL="0" indent="0">
              <a:buNone/>
            </a:pPr>
            <a:r>
              <a:rPr lang="en-US" sz="1400" i="1" dirty="0"/>
              <a:t>	</a:t>
            </a:r>
          </a:p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r>
              <a:rPr lang="en-US" sz="1400" i="1" dirty="0" err="1"/>
              <a:t>Estandares</a:t>
            </a:r>
            <a:r>
              <a:rPr lang="en-US" sz="1400" i="1" dirty="0"/>
              <a:t> </a:t>
            </a:r>
            <a:r>
              <a:rPr lang="en-US" sz="1400" i="1" dirty="0" err="1"/>
              <a:t>Esfera</a:t>
            </a:r>
            <a:r>
              <a:rPr lang="en-US" sz="1400" i="1" dirty="0"/>
              <a:t>, Ed. 2018 (</a:t>
            </a:r>
            <a:r>
              <a:rPr lang="en-US" sz="1400" i="1" dirty="0" err="1"/>
              <a:t>Páginas</a:t>
            </a:r>
            <a:r>
              <a:rPr lang="en-US" sz="1400" i="1" dirty="0"/>
              <a:t> 11-13) </a:t>
            </a:r>
            <a:r>
              <a:rPr lang="en-US" sz="1400" i="1" dirty="0">
                <a:hlinkClick r:id="rId4"/>
              </a:rPr>
              <a:t>https://spherestandards.org/handbook-2018/</a:t>
            </a:r>
            <a:endParaRPr lang="en-US" sz="1400" i="1" dirty="0"/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GB" b="1" dirty="0"/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B04082-1151-448A-9535-EC5EDA1E2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47" t="26127" r="12344" b="11323"/>
          <a:stretch/>
        </p:blipFill>
        <p:spPr>
          <a:xfrm>
            <a:off x="3611751" y="2273917"/>
            <a:ext cx="7067549" cy="3256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0D010E5-1AE9-4AF3-B976-94CAFC9E3392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PIN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8D9ABD-DA0E-4260-91D3-E18CD1717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7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33"/>
    </mc:Choice>
    <mc:Fallback>
      <p:transition spd="slow" advTm="37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74AB4-F928-4FDE-B0A4-6EA3436A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152" y="1104900"/>
            <a:ext cx="8626098" cy="777874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r>
              <a:rPr lang="en-GB" dirty="0" err="1"/>
              <a:t>Tened</a:t>
            </a:r>
            <a:r>
              <a:rPr lang="en-GB" dirty="0"/>
              <a:t> en </a:t>
            </a:r>
            <a:r>
              <a:rPr lang="en-GB" dirty="0" err="1"/>
              <a:t>cuenta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sz="49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001B-D505-4452-B16A-D67D5DEE1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77" y="1543051"/>
            <a:ext cx="8626098" cy="4757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US" b="1" dirty="0"/>
              <a:t>El </a:t>
            </a:r>
            <a:r>
              <a:rPr lang="en-US" b="1" u="sng" dirty="0" err="1"/>
              <a:t>PiN</a:t>
            </a:r>
            <a:r>
              <a:rPr lang="en-US" b="1" u="sng" dirty="0"/>
              <a:t> </a:t>
            </a:r>
            <a:r>
              <a:rPr lang="en-US" b="1" i="1" u="sng" dirty="0"/>
              <a:t>general </a:t>
            </a:r>
            <a:r>
              <a:rPr lang="en-US" b="1" u="sng" dirty="0"/>
              <a:t>de Protección </a:t>
            </a:r>
            <a:r>
              <a:rPr lang="en-US" b="1" dirty="0"/>
              <a:t> debe de ser el que se </a:t>
            </a:r>
            <a:r>
              <a:rPr lang="en-US" b="1" dirty="0" err="1"/>
              <a:t>incluya</a:t>
            </a:r>
            <a:r>
              <a:rPr lang="en-US" b="1" dirty="0"/>
              <a:t> en la </a:t>
            </a:r>
            <a:r>
              <a:rPr lang="en-US" b="1" dirty="0" err="1"/>
              <a:t>sección</a:t>
            </a:r>
            <a:r>
              <a:rPr lang="en-US" b="1" dirty="0"/>
              <a:t> de Protección a la </a:t>
            </a:r>
            <a:r>
              <a:rPr lang="en-US" b="1" dirty="0" err="1"/>
              <a:t>vez</a:t>
            </a:r>
            <a:r>
              <a:rPr lang="en-US" b="1" dirty="0"/>
              <a:t> que en las </a:t>
            </a:r>
            <a:r>
              <a:rPr lang="en-US" b="1" dirty="0" err="1"/>
              <a:t>secciones</a:t>
            </a:r>
            <a:r>
              <a:rPr lang="en-US" b="1" dirty="0"/>
              <a:t> </a:t>
            </a:r>
            <a:r>
              <a:rPr lang="en-US" b="1" dirty="0" err="1"/>
              <a:t>intersectoriales</a:t>
            </a:r>
            <a:r>
              <a:rPr lang="en-US" b="1" dirty="0"/>
              <a:t> de </a:t>
            </a:r>
            <a:r>
              <a:rPr lang="en-US" b="1" i="1" u="sng" dirty="0" err="1"/>
              <a:t>resumen</a:t>
            </a:r>
            <a:r>
              <a:rPr lang="en-US" b="1" i="1" u="sng" dirty="0"/>
              <a:t> de las </a:t>
            </a:r>
            <a:r>
              <a:rPr lang="en-US" b="1" i="1" u="sng" dirty="0" err="1"/>
              <a:t>necesidades</a:t>
            </a:r>
            <a:r>
              <a:rPr lang="en-US" b="1" i="1" u="sng" dirty="0"/>
              <a:t> </a:t>
            </a:r>
            <a:r>
              <a:rPr lang="en-US" b="1" i="1" u="sng" dirty="0" err="1"/>
              <a:t>humanitarias</a:t>
            </a:r>
            <a:r>
              <a:rPr lang="en-US" b="1" i="1" u="sng" dirty="0"/>
              <a:t> y </a:t>
            </a:r>
            <a:r>
              <a:rPr lang="en-US" b="1" i="1" u="sng" dirty="0" err="1"/>
              <a:t>conclusiones</a:t>
            </a:r>
            <a:r>
              <a:rPr lang="en-US" b="1" i="1" u="sng" dirty="0"/>
              <a:t> </a:t>
            </a:r>
            <a:r>
              <a:rPr lang="en-US" b="1" i="1" u="sng" dirty="0" err="1"/>
              <a:t>principales</a:t>
            </a:r>
            <a:r>
              <a:rPr lang="en-US" b="1" i="1" dirty="0"/>
              <a:t>. </a:t>
            </a:r>
            <a:endParaRPr lang="en-GB" b="1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4C11AE1-0B3E-43A6-9686-2253231F16A0}"/>
              </a:ext>
            </a:extLst>
          </p:cNvPr>
          <p:cNvSpPr txBox="1">
            <a:spLocks/>
          </p:cNvSpPr>
          <p:nvPr/>
        </p:nvSpPr>
        <p:spPr>
          <a:xfrm>
            <a:off x="85725" y="365125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P&amp;R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PIN de Protección</a:t>
            </a:r>
          </a:p>
          <a:p>
            <a:pPr algn="ctr"/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093DEF-FE1F-47C4-B336-F36195FD5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8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1"/>
    </mc:Choice>
    <mc:Fallback>
      <p:transition spd="slow" advTm="1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Responsabilidades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del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equipo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durante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la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producción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las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estimaciones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PiN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. </a:t>
            </a:r>
          </a:p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endParaRPr lang="en-US" sz="2800" b="1" dirty="0">
              <a:solidFill>
                <a:srgbClr val="FFC000"/>
              </a:solidFill>
              <a:latin typeface="+mn-lt"/>
              <a:ea typeface="+mj-ea"/>
              <a:cs typeface="+mj-cs"/>
            </a:endParaRPr>
          </a:p>
          <a:p>
            <a:pPr algn="just"/>
            <a:r>
              <a:rPr lang="en-GB" sz="2400" dirty="0"/>
              <a:t>La </a:t>
            </a:r>
            <a:r>
              <a:rPr lang="en-GB" sz="2400" dirty="0" err="1"/>
              <a:t>responsabilidad</a:t>
            </a:r>
            <a:r>
              <a:rPr lang="en-GB" sz="2400" dirty="0"/>
              <a:t> del </a:t>
            </a:r>
            <a:r>
              <a:rPr lang="en-GB" sz="2400" b="1" dirty="0" err="1"/>
              <a:t>Coordinador</a:t>
            </a:r>
            <a:r>
              <a:rPr lang="en-GB" sz="2400" b="1" dirty="0"/>
              <a:t>/a </a:t>
            </a:r>
            <a:r>
              <a:rPr lang="en-GB" sz="2400" dirty="0"/>
              <a:t>del </a:t>
            </a:r>
            <a:r>
              <a:rPr lang="en-GB" sz="2400" dirty="0" err="1"/>
              <a:t>Clúster</a:t>
            </a:r>
            <a:r>
              <a:rPr lang="en-GB" sz="2400" dirty="0"/>
              <a:t>/</a:t>
            </a:r>
            <a:r>
              <a:rPr lang="en-GB" sz="2400" dirty="0" err="1"/>
              <a:t>AdR</a:t>
            </a:r>
            <a:r>
              <a:rPr lang="en-GB" sz="2400" dirty="0"/>
              <a:t> es la de </a:t>
            </a:r>
            <a:r>
              <a:rPr lang="en-GB" sz="2400" dirty="0" err="1"/>
              <a:t>decidir</a:t>
            </a:r>
            <a:r>
              <a:rPr lang="en-GB" sz="2400" dirty="0"/>
              <a:t> los </a:t>
            </a:r>
            <a:r>
              <a:rPr lang="en-GB" sz="2400" dirty="0" err="1"/>
              <a:t>porcentajes</a:t>
            </a:r>
            <a:r>
              <a:rPr lang="en-GB" sz="2400" dirty="0"/>
              <a:t> (%) a </a:t>
            </a:r>
            <a:r>
              <a:rPr lang="en-GB" sz="2400" dirty="0" err="1"/>
              <a:t>aplicar</a:t>
            </a:r>
            <a:r>
              <a:rPr lang="en-GB" sz="2400" dirty="0"/>
              <a:t> a </a:t>
            </a:r>
            <a:r>
              <a:rPr lang="en-GB" sz="2400" dirty="0" err="1"/>
              <a:t>cada</a:t>
            </a:r>
            <a:r>
              <a:rPr lang="en-GB" sz="2400" dirty="0"/>
              <a:t> uno de los </a:t>
            </a:r>
            <a:r>
              <a:rPr lang="en-GB" sz="2400" dirty="0" err="1"/>
              <a:t>grupos</a:t>
            </a:r>
            <a:r>
              <a:rPr lang="en-GB" sz="2400" dirty="0"/>
              <a:t> de población </a:t>
            </a:r>
            <a:r>
              <a:rPr lang="en-GB" sz="2400" dirty="0" err="1"/>
              <a:t>afectados</a:t>
            </a:r>
            <a:r>
              <a:rPr lang="en-GB" sz="2400" dirty="0"/>
              <a:t>.</a:t>
            </a:r>
          </a:p>
          <a:p>
            <a:pPr algn="just"/>
            <a:r>
              <a:rPr lang="en-GB" sz="2400" dirty="0"/>
              <a:t>La </a:t>
            </a:r>
            <a:r>
              <a:rPr lang="en-GB" sz="2400" dirty="0" err="1"/>
              <a:t>responsabilidad</a:t>
            </a:r>
            <a:r>
              <a:rPr lang="en-GB" sz="2400" dirty="0"/>
              <a:t> del </a:t>
            </a:r>
            <a:r>
              <a:rPr lang="en-GB" sz="2400" b="1" dirty="0"/>
              <a:t>Gestor/a de la </a:t>
            </a:r>
            <a:r>
              <a:rPr lang="en-GB" sz="2400" b="1" dirty="0" err="1"/>
              <a:t>Información</a:t>
            </a:r>
            <a:r>
              <a:rPr lang="en-GB" sz="2400" b="1" dirty="0"/>
              <a:t> </a:t>
            </a:r>
            <a:r>
              <a:rPr lang="en-GB" sz="2400" dirty="0"/>
              <a:t>es la de </a:t>
            </a:r>
            <a:r>
              <a:rPr lang="en-GB" sz="2400" dirty="0" err="1"/>
              <a:t>calcular</a:t>
            </a:r>
            <a:r>
              <a:rPr lang="en-GB" sz="2400" dirty="0"/>
              <a:t> las </a:t>
            </a:r>
            <a:r>
              <a:rPr lang="en-GB" sz="2400" dirty="0" err="1"/>
              <a:t>estimaciones</a:t>
            </a:r>
            <a:r>
              <a:rPr lang="en-GB" sz="2400" dirty="0"/>
              <a:t> de </a:t>
            </a:r>
            <a:r>
              <a:rPr lang="en-GB" sz="2400" dirty="0" err="1"/>
              <a:t>PiN</a:t>
            </a:r>
            <a:r>
              <a:rPr lang="en-GB" sz="2400" dirty="0"/>
              <a:t> </a:t>
            </a:r>
            <a:r>
              <a:rPr lang="en-GB" sz="2400" dirty="0" err="1"/>
              <a:t>asegurando</a:t>
            </a:r>
            <a:r>
              <a:rPr lang="en-GB" sz="2400" dirty="0"/>
              <a:t> que </a:t>
            </a:r>
            <a:r>
              <a:rPr lang="en-GB" sz="2400" dirty="0" err="1"/>
              <a:t>éstas</a:t>
            </a:r>
            <a:r>
              <a:rPr lang="en-GB" sz="2400" dirty="0"/>
              <a:t> </a:t>
            </a:r>
            <a:r>
              <a:rPr lang="en-GB" sz="2400" dirty="0" err="1"/>
              <a:t>estén</a:t>
            </a:r>
            <a:r>
              <a:rPr lang="en-GB" sz="2400" dirty="0"/>
              <a:t> </a:t>
            </a:r>
            <a:r>
              <a:rPr lang="en-GB" sz="2400" dirty="0" err="1"/>
              <a:t>alineadas</a:t>
            </a:r>
            <a:r>
              <a:rPr lang="en-GB" sz="2400" dirty="0"/>
              <a:t> con las </a:t>
            </a:r>
            <a:r>
              <a:rPr lang="en-GB" sz="2400" dirty="0" err="1"/>
              <a:t>puntuaciones</a:t>
            </a:r>
            <a:r>
              <a:rPr lang="en-GB" sz="2400" dirty="0"/>
              <a:t> de </a:t>
            </a:r>
            <a:r>
              <a:rPr lang="en-GB" sz="2400" dirty="0" err="1"/>
              <a:t>severidad</a:t>
            </a:r>
            <a:r>
              <a:rPr lang="en-GB" sz="2400" dirty="0"/>
              <a:t> y los </a:t>
            </a:r>
            <a:r>
              <a:rPr lang="en-GB" sz="2400" dirty="0" err="1"/>
              <a:t>porcentages</a:t>
            </a:r>
            <a:r>
              <a:rPr lang="en-GB" sz="2400" dirty="0"/>
              <a:t> </a:t>
            </a:r>
            <a:r>
              <a:rPr lang="en-GB" sz="2400" dirty="0" err="1"/>
              <a:t>acordados</a:t>
            </a:r>
            <a:r>
              <a:rPr lang="en-GB" sz="2400" dirty="0"/>
              <a:t>.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CBD85BD-6007-41AC-9D33-32CC7DC74C0D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PiN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paso a paso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EC3A260-4116-4FF4-9F4C-11A68ABB4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32"/>
    </mc:Choice>
    <mc:Fallback>
      <p:transition spd="slow" advTm="40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5B084-1883-4292-B8A2-A273B651D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86" y="523875"/>
            <a:ext cx="9281567" cy="5964748"/>
          </a:xfrm>
        </p:spPr>
        <p:txBody>
          <a:bodyPr>
            <a:normAutofit/>
          </a:bodyPr>
          <a:lstStyle/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en-US" b="1" u="sng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Paso 1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Uso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la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Escala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Severidad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general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para el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cálculo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de la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estimación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general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de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PiN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. </a:t>
            </a:r>
          </a:p>
          <a:p>
            <a:pPr marL="158750" lvl="1" indent="0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endParaRPr lang="en-US" sz="3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2400" dirty="0"/>
              <a:t>Las </a:t>
            </a:r>
            <a:r>
              <a:rPr lang="en-GB" sz="2400" dirty="0" err="1"/>
              <a:t>estimaciones</a:t>
            </a:r>
            <a:r>
              <a:rPr lang="en-GB" sz="2400" dirty="0"/>
              <a:t> del </a:t>
            </a:r>
            <a:r>
              <a:rPr lang="en-GB" sz="2400" dirty="0" err="1"/>
              <a:t>PiN</a:t>
            </a:r>
            <a:r>
              <a:rPr lang="en-GB" sz="2400" dirty="0"/>
              <a:t> </a:t>
            </a:r>
            <a:r>
              <a:rPr lang="en-GB" sz="2400" i="1" dirty="0"/>
              <a:t>general </a:t>
            </a:r>
            <a:r>
              <a:rPr lang="en-GB" sz="2400" dirty="0" err="1"/>
              <a:t>están</a:t>
            </a:r>
            <a:r>
              <a:rPr lang="en-GB" sz="2400" dirty="0"/>
              <a:t> </a:t>
            </a:r>
            <a:r>
              <a:rPr lang="en-GB" sz="2400" dirty="0" err="1"/>
              <a:t>directamente</a:t>
            </a:r>
            <a:r>
              <a:rPr lang="en-GB" sz="2400" dirty="0"/>
              <a:t> </a:t>
            </a:r>
            <a:r>
              <a:rPr lang="en-GB" sz="2400" dirty="0" err="1"/>
              <a:t>ligadas</a:t>
            </a:r>
            <a:r>
              <a:rPr lang="en-GB" sz="2400" dirty="0"/>
              <a:t> a las </a:t>
            </a:r>
            <a:r>
              <a:rPr lang="en-GB" sz="2400" dirty="0" err="1"/>
              <a:t>puntuaciones</a:t>
            </a:r>
            <a:r>
              <a:rPr lang="en-GB" sz="2400" dirty="0"/>
              <a:t> de la </a:t>
            </a:r>
            <a:r>
              <a:rPr lang="en-GB" sz="2400" dirty="0" err="1"/>
              <a:t>Escala</a:t>
            </a:r>
            <a:r>
              <a:rPr lang="en-GB" sz="2400" dirty="0"/>
              <a:t> de </a:t>
            </a:r>
            <a:r>
              <a:rPr lang="en-GB" sz="2400" dirty="0" err="1"/>
              <a:t>Severidad</a:t>
            </a:r>
            <a:r>
              <a:rPr lang="en-GB" sz="2400" dirty="0"/>
              <a:t>. </a:t>
            </a:r>
            <a:r>
              <a:rPr lang="en-GB" sz="2400" dirty="0" err="1"/>
              <a:t>Estas</a:t>
            </a:r>
            <a:r>
              <a:rPr lang="en-GB" sz="2400" dirty="0"/>
              <a:t> </a:t>
            </a:r>
            <a:r>
              <a:rPr lang="en-GB" sz="2400" dirty="0" err="1"/>
              <a:t>puntuaciones</a:t>
            </a:r>
            <a:r>
              <a:rPr lang="en-GB" sz="2400" dirty="0"/>
              <a:t> (1-5) </a:t>
            </a:r>
            <a:r>
              <a:rPr lang="en-GB" sz="2400" dirty="0" err="1"/>
              <a:t>deben</a:t>
            </a:r>
            <a:r>
              <a:rPr lang="en-GB" sz="2400" dirty="0"/>
              <a:t> de </a:t>
            </a:r>
            <a:r>
              <a:rPr lang="en-GB" sz="2400" dirty="0" err="1"/>
              <a:t>considerarse</a:t>
            </a:r>
            <a:r>
              <a:rPr lang="en-GB" sz="2400" dirty="0"/>
              <a:t> </a:t>
            </a:r>
            <a:r>
              <a:rPr lang="en-GB" sz="2400" dirty="0" err="1"/>
              <a:t>como</a:t>
            </a:r>
            <a:r>
              <a:rPr lang="en-GB" sz="2400" dirty="0"/>
              <a:t> la </a:t>
            </a:r>
            <a:r>
              <a:rPr lang="en-GB" sz="2400" dirty="0" err="1"/>
              <a:t>línea</a:t>
            </a:r>
            <a:r>
              <a:rPr lang="en-GB" sz="2400" dirty="0"/>
              <a:t> de base para el </a:t>
            </a:r>
            <a:r>
              <a:rPr lang="en-GB" sz="2400" dirty="0" err="1"/>
              <a:t>cálculo</a:t>
            </a:r>
            <a:r>
              <a:rPr lang="en-GB" sz="2400" dirty="0"/>
              <a:t> del </a:t>
            </a:r>
            <a:r>
              <a:rPr lang="en-GB" sz="2400" dirty="0" err="1"/>
              <a:t>PiN</a:t>
            </a:r>
            <a:r>
              <a:rPr lang="en-GB" sz="2400" dirty="0"/>
              <a:t>. </a:t>
            </a:r>
          </a:p>
          <a:p>
            <a:pPr algn="just"/>
            <a:r>
              <a:rPr lang="en-GB" sz="2400" b="1" dirty="0"/>
              <a:t>La </a:t>
            </a:r>
            <a:r>
              <a:rPr lang="en-GB" sz="2400" b="1" dirty="0" err="1"/>
              <a:t>puntuación</a:t>
            </a:r>
            <a:r>
              <a:rPr lang="en-GB" sz="2400" b="1" dirty="0"/>
              <a:t> de </a:t>
            </a:r>
            <a:r>
              <a:rPr lang="en-GB" sz="2400" b="1" dirty="0" err="1"/>
              <a:t>severidad</a:t>
            </a:r>
            <a:r>
              <a:rPr lang="en-GB" sz="2400" b="1" dirty="0"/>
              <a:t> de </a:t>
            </a:r>
            <a:r>
              <a:rPr lang="en-GB" sz="2400" b="1" dirty="0" err="1"/>
              <a:t>cada</a:t>
            </a:r>
            <a:r>
              <a:rPr lang="en-GB" sz="2400" b="1" dirty="0"/>
              <a:t> una de las </a:t>
            </a:r>
            <a:r>
              <a:rPr lang="en-GB" sz="2400" b="1" dirty="0" err="1"/>
              <a:t>unidades</a:t>
            </a:r>
            <a:r>
              <a:rPr lang="en-GB" sz="2400" b="1" dirty="0"/>
              <a:t> de </a:t>
            </a:r>
            <a:r>
              <a:rPr lang="en-GB" sz="2400" b="1" dirty="0" err="1"/>
              <a:t>análisis</a:t>
            </a:r>
            <a:r>
              <a:rPr lang="en-GB" sz="2400" b="1" dirty="0"/>
              <a:t> </a:t>
            </a:r>
            <a:r>
              <a:rPr lang="en-GB" sz="2400" b="1" dirty="0" err="1"/>
              <a:t>determina</a:t>
            </a:r>
            <a:r>
              <a:rPr lang="en-GB" sz="2400" b="1" dirty="0"/>
              <a:t> el </a:t>
            </a:r>
            <a:r>
              <a:rPr lang="en-GB" sz="2400" b="1" dirty="0" err="1"/>
              <a:t>porcentaje</a:t>
            </a:r>
            <a:r>
              <a:rPr lang="en-GB" sz="2400" b="1" dirty="0"/>
              <a:t> (%) a </a:t>
            </a:r>
            <a:r>
              <a:rPr lang="en-GB" sz="2400" b="1" dirty="0" err="1"/>
              <a:t>aplicar</a:t>
            </a:r>
            <a:r>
              <a:rPr lang="en-GB" sz="2400" b="1" dirty="0"/>
              <a:t> para </a:t>
            </a:r>
            <a:r>
              <a:rPr lang="en-GB" sz="2400" b="1" dirty="0" err="1"/>
              <a:t>cada</a:t>
            </a:r>
            <a:r>
              <a:rPr lang="en-GB" sz="2400" b="1" dirty="0"/>
              <a:t> uno de los </a:t>
            </a:r>
            <a:r>
              <a:rPr lang="en-GB" sz="2400" b="1" dirty="0" err="1"/>
              <a:t>grupos</a:t>
            </a:r>
            <a:r>
              <a:rPr lang="en-GB" sz="2400" b="1" dirty="0"/>
              <a:t> de población </a:t>
            </a:r>
            <a:r>
              <a:rPr lang="en-GB" sz="2400" b="1" dirty="0" err="1"/>
              <a:t>afectados</a:t>
            </a:r>
            <a:r>
              <a:rPr lang="en-GB" sz="2400" b="1" dirty="0"/>
              <a:t> </a:t>
            </a:r>
            <a:r>
              <a:rPr lang="en-GB" sz="2400" dirty="0"/>
              <a:t>con </a:t>
            </a:r>
            <a:r>
              <a:rPr lang="en-GB" sz="2400" dirty="0" err="1"/>
              <a:t>presencia</a:t>
            </a:r>
            <a:r>
              <a:rPr lang="en-GB" sz="2400" dirty="0"/>
              <a:t> en la </a:t>
            </a:r>
            <a:r>
              <a:rPr lang="en-GB" sz="2400" dirty="0" err="1"/>
              <a:t>unidad</a:t>
            </a:r>
            <a:r>
              <a:rPr lang="en-GB" sz="2400" dirty="0"/>
              <a:t>.</a:t>
            </a:r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1569D50-EE48-49F7-8792-01692541A5BC}"/>
              </a:ext>
            </a:extLst>
          </p:cNvPr>
          <p:cNvSpPr txBox="1">
            <a:spLocks/>
          </p:cNvSpPr>
          <p:nvPr/>
        </p:nvSpPr>
        <p:spPr>
          <a:xfrm>
            <a:off x="9779289" y="304800"/>
            <a:ext cx="2333625" cy="151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     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PiN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paso a paso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337C23-DE70-4BB1-95B8-7227828BD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4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29"/>
    </mc:Choice>
    <mc:Fallback>
      <p:transition spd="slow" advTm="3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NHCR">
  <a:themeElements>
    <a:clrScheme name="Custom 3">
      <a:dk1>
        <a:srgbClr val="1D1D1B"/>
      </a:dk1>
      <a:lt1>
        <a:sysClr val="window" lastClr="FFFFFF"/>
      </a:lt1>
      <a:dk2>
        <a:srgbClr val="1D1D1B"/>
      </a:dk2>
      <a:lt2>
        <a:srgbClr val="FFFFFF"/>
      </a:lt2>
      <a:accent1>
        <a:srgbClr val="009FE3"/>
      </a:accent1>
      <a:accent2>
        <a:srgbClr val="E30613"/>
      </a:accent2>
      <a:accent3>
        <a:srgbClr val="F9B233"/>
      </a:accent3>
      <a:accent4>
        <a:srgbClr val="009640"/>
      </a:accent4>
      <a:accent5>
        <a:srgbClr val="1D1D1B"/>
      </a:accent5>
      <a:accent6>
        <a:srgbClr val="FFFFFF"/>
      </a:accent6>
      <a:hlink>
        <a:srgbClr val="009FE3"/>
      </a:hlink>
      <a:folHlink>
        <a:srgbClr val="E30613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C PPT Template" id="{1C6989A7-158A-4049-9EFD-4999F1C811DD}" vid="{94CD9980-CB35-794B-905A-C6CE4CAE1F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06FCB6397D05439725620BFF9521AA" ma:contentTypeVersion="7" ma:contentTypeDescription="Create a new document." ma:contentTypeScope="" ma:versionID="5bf51fff7d16d13aadc44234582e4bd7">
  <xsd:schema xmlns:xsd="http://www.w3.org/2001/XMLSchema" xmlns:xs="http://www.w3.org/2001/XMLSchema" xmlns:p="http://schemas.microsoft.com/office/2006/metadata/properties" xmlns:ns2="a85f706d-32b3-40e8-8698-cf3b614dd5ed" xmlns:ns3="42dc8b7c-a3a4-4954-b839-8aaf728b3968" targetNamespace="http://schemas.microsoft.com/office/2006/metadata/properties" ma:root="true" ma:fieldsID="a0585f8b810335d0e0697fb0ee58b64d" ns2:_="" ns3:_="">
    <xsd:import namespace="a85f706d-32b3-40e8-8698-cf3b614dd5ed"/>
    <xsd:import namespace="42dc8b7c-a3a4-4954-b839-8aaf728b39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f706d-32b3-40e8-8698-cf3b614dd5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c8b7c-a3a4-4954-b839-8aaf728b396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28B04C-96F1-4C81-B2BB-C23802E51A75}"/>
</file>

<file path=customXml/itemProps2.xml><?xml version="1.0" encoding="utf-8"?>
<ds:datastoreItem xmlns:ds="http://schemas.openxmlformats.org/officeDocument/2006/customXml" ds:itemID="{34140819-800B-4726-BE7F-F287766F4ABB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ab0fee74-9161-4a5a-b6f8-6345681408e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3fa602b-0b7c-4821-8d20-b42c1df08404"/>
  </ds:schemaRefs>
</ds:datastoreItem>
</file>

<file path=customXml/itemProps3.xml><?xml version="1.0" encoding="utf-8"?>
<ds:datastoreItem xmlns:ds="http://schemas.openxmlformats.org/officeDocument/2006/customXml" ds:itemID="{5E7760CE-FF27-464D-9F7E-3D7F66004D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GPC PPT Template (1)</Template>
  <TotalTime>19006</TotalTime>
  <Words>1129</Words>
  <Application>Microsoft Office PowerPoint</Application>
  <PresentationFormat>Widescreen</PresentationFormat>
  <Paragraphs>149</Paragraphs>
  <Slides>17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UNHCR</vt:lpstr>
      <vt:lpstr> Módulo 3 de la Guía HPC  ¿Qué es el PiN de Protección  y cómo se produce?   Presentador: Boris Aristín </vt:lpstr>
      <vt:lpstr> </vt:lpstr>
      <vt:lpstr>¿Qué es el PiN de Protección? </vt:lpstr>
      <vt:lpstr>¿Qué es el PiN general de Protección?  </vt:lpstr>
      <vt:lpstr> ¿Qué es el PiN específico de las AdR?   </vt:lpstr>
      <vt:lpstr>   ¿Cuál es el estándar en la desagregación de sexo, edad y discapacidad?   </vt:lpstr>
      <vt:lpstr> Tened en cuenta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Aquí termina el modulo 3 de la Guía HPC:  ¿Qué es el PiN de Protección y cómo se produce?  Os invitamos a seguir escuchando los módulos siguientes. Muchas gracias por vuestra atención.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HPC Guidance module 3: What is a Protection PiN</dc:title>
  <dc:creator>rehmanka@unhcr.org</dc:creator>
  <cp:lastModifiedBy>Boris Carlos ARISTIN GONZALEZ</cp:lastModifiedBy>
  <cp:revision>115</cp:revision>
  <dcterms:created xsi:type="dcterms:W3CDTF">2021-04-06T09:07:38Z</dcterms:created>
  <dcterms:modified xsi:type="dcterms:W3CDTF">2021-08-04T11:27:54Z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0x0101009806FCB6397D05439725620BFF9521AA</vt:lpwstr>
  </property>
</Properties>
</file>